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hxYNGnXTOekBhTlgVYgrVdikBM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49F6EE-39A1-4684-AF5B-D0F09E99724B}">
  <a:tblStyle styleId="{8C49F6EE-39A1-4684-AF5B-D0F09E9972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9f7455e88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309f7455e88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09f7455e88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309f7455e88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9f7455e88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309f7455e88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09f7455e88_3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309f7455e88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09f7455e88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309f7455e88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212121"/>
                </a:solidFill>
                <a:highlight>
                  <a:srgbClr val="FFFFFF"/>
                </a:highlight>
                <a:latin typeface="Roboto"/>
                <a:ea typeface="Roboto"/>
                <a:cs typeface="Roboto"/>
                <a:sym typeface="Roboto"/>
              </a:rPr>
              <a:t>#3 Identify Risky Customers</a:t>
            </a:r>
            <a:r>
              <a:rPr lang="en-US">
                <a:solidFill>
                  <a:srgbClr val="212121"/>
                </a:solidFill>
                <a:highlight>
                  <a:srgbClr val="FFFFFF"/>
                </a:highlight>
                <a:latin typeface="Roboto"/>
                <a:ea typeface="Roboto"/>
                <a:cs typeface="Roboto"/>
                <a:sym typeface="Roboto"/>
              </a:rPr>
              <a:t>: Using the predicted user's rating, business can take preventive steps/measures to improve their business rating by creating better users personal experience with that business if a customer's predicted rating for a business is low. They can give out some curated and targeted offers to the at-risk group of customers.</a:t>
            </a:r>
            <a:endParaRPr>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US">
                <a:solidFill>
                  <a:srgbClr val="212121"/>
                </a:solidFill>
                <a:highlight>
                  <a:srgbClr val="FFFFFF"/>
                </a:highlight>
                <a:latin typeface="Roboto"/>
                <a:ea typeface="Roboto"/>
                <a:cs typeface="Roboto"/>
                <a:sym typeface="Roboto"/>
              </a:rPr>
              <a:t>#2 Key features in the business profile/customer profile that influence a customer's impression of a business based on the findings from the best-performing model: ⚛ Cool reviews, Review count, Bike Parking, Open hours(Thursday, Saturday, Sunday, Wednesday, Tuesday and Friday), Restaurants Price Range and WIFI availability.</a:t>
            </a:r>
            <a:endParaRPr>
              <a:solidFill>
                <a:srgbClr val="212121"/>
              </a:solidFill>
              <a:highlight>
                <a:srgbClr val="FFFFFF"/>
              </a:highlight>
              <a:latin typeface="Roboto"/>
              <a:ea typeface="Roboto"/>
              <a:cs typeface="Roboto"/>
              <a:sym typeface="Roboto"/>
            </a:endParaRPr>
          </a:p>
        </p:txBody>
      </p:sp>
      <p:sp>
        <p:nvSpPr>
          <p:cNvPr id="362" name="Google Shape;3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09f7455e88_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309f7455e88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09f7455e88_3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309f7455e88_3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9f7455e88_0_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309f7455e88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fa2057063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fa2057063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2fa2057063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9f7455e88_0_2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309f7455e88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9f7455e88_0_3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309f7455e88_0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09f7455e88_0_3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309f7455e88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09f7455e88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309f7455e88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9f7455e88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309f7455e88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09f7455e8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09f7455e88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a:p>
        </p:txBody>
      </p:sp>
      <p:sp>
        <p:nvSpPr>
          <p:cNvPr id="277" name="Google Shape;277;g309f7455e88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14"/>
          <p:cNvGrpSpPr/>
          <p:nvPr/>
        </p:nvGrpSpPr>
        <p:grpSpPr>
          <a:xfrm>
            <a:off x="0" y="-8467"/>
            <a:ext cx="12192000" cy="6866467"/>
            <a:chOff x="0" y="-8467"/>
            <a:chExt cx="12192000" cy="6866467"/>
          </a:xfrm>
        </p:grpSpPr>
        <p:cxnSp>
          <p:nvCxnSpPr>
            <p:cNvPr id="28" name="Google Shape;28;p14"/>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9" name="Google Shape;29;p14"/>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30" name="Google Shape;30;p1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1" name="Google Shape;31;p1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2" name="Google Shape;32;p14"/>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4" name="Google Shape;34;p1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5" name="Google Shape;35;p1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6" name="Google Shape;36;p14"/>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4"/>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14"/>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40" name="Google Shape;40;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23"/>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3"/>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7" name="Google Shape;97;p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24"/>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4"/>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3" name="Google Shape;103;p24"/>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4" name="Google Shape;104;p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24"/>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08" name="Google Shape;108;p24"/>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25"/>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5"/>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2" name="Google Shape;112;p2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26"/>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6"/>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8" name="Google Shape;118;p26"/>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9" name="Google Shape;119;p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26"/>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23" name="Google Shape;123;p26"/>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27"/>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7"/>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7" name="Google Shape;127;p27"/>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8" name="Google Shape;128;p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8"/>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29"/>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9"/>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2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6" name="Google Shape;46;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16"/>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6"/>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2" name="Google Shape;52;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7"/>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8" name="Google Shape;58;p17"/>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p18"/>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6" name="Google Shape;66;p18"/>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7" name="Google Shape;67;p18"/>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8" name="Google Shape;68;p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1"/>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3" name="Google Shape;83;p21"/>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4" name="Google Shape;84;p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22"/>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2"/>
          <p:cNvSpPr/>
          <p:nvPr>
            <p:ph idx="2" type="pic"/>
          </p:nvPr>
        </p:nvSpPr>
        <p:spPr>
          <a:xfrm>
            <a:off x="677334" y="609600"/>
            <a:ext cx="8596668" cy="3845718"/>
          </a:xfrm>
          <a:prstGeom prst="rect">
            <a:avLst/>
          </a:prstGeom>
          <a:noFill/>
          <a:ln>
            <a:noFill/>
          </a:ln>
        </p:spPr>
      </p:sp>
      <p:sp>
        <p:nvSpPr>
          <p:cNvPr id="90" name="Google Shape;90;p22"/>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3"/>
          <p:cNvGrpSpPr/>
          <p:nvPr/>
        </p:nvGrpSpPr>
        <p:grpSpPr>
          <a:xfrm>
            <a:off x="0" y="-8467"/>
            <a:ext cx="12192000" cy="6866467"/>
            <a:chOff x="0" y="-8467"/>
            <a:chExt cx="12192000" cy="6866467"/>
          </a:xfrm>
        </p:grpSpPr>
        <p:cxnSp>
          <p:nvCxnSpPr>
            <p:cNvPr id="11" name="Google Shape;11;p13"/>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12" name="Google Shape;12;p13"/>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13" name="Google Shape;13;p1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13"/>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3"/>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3"/>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7" name="Google Shape;17;p13"/>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8" name="Google Shape;18;p13"/>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13"/>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3"/>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1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pic>
        <p:nvPicPr>
          <p:cNvPr descr="Hand placing stars" id="147" name="Google Shape;147;p1"/>
          <p:cNvPicPr preferRelativeResize="0"/>
          <p:nvPr/>
        </p:nvPicPr>
        <p:blipFill rotWithShape="1">
          <a:blip r:embed="rId3">
            <a:alphaModFix/>
          </a:blip>
          <a:srcRect b="-2" l="37841" r="9649" t="0"/>
          <a:stretch/>
        </p:blipFill>
        <p:spPr>
          <a:xfrm>
            <a:off x="20" y="-1"/>
            <a:ext cx="5394940" cy="6858001"/>
          </a:xfrm>
          <a:custGeom>
            <a:rect b="b" l="l" r="r" t="t"/>
            <a:pathLst>
              <a:path extrusionOk="0" h="6858000" w="5394960">
                <a:moveTo>
                  <a:pt x="842596" y="0"/>
                </a:moveTo>
                <a:lnTo>
                  <a:pt x="5394960" y="0"/>
                </a:lnTo>
                <a:lnTo>
                  <a:pt x="5394960" y="21851"/>
                </a:lnTo>
                <a:lnTo>
                  <a:pt x="4365943" y="6858000"/>
                </a:lnTo>
                <a:lnTo>
                  <a:pt x="0" y="6858000"/>
                </a:lnTo>
                <a:lnTo>
                  <a:pt x="0" y="5666154"/>
                </a:lnTo>
                <a:close/>
              </a:path>
            </a:pathLst>
          </a:custGeom>
          <a:noFill/>
          <a:ln>
            <a:noFill/>
          </a:ln>
        </p:spPr>
      </p:pic>
      <p:sp>
        <p:nvSpPr>
          <p:cNvPr id="148" name="Google Shape;148;p1"/>
          <p:cNvSpPr txBox="1"/>
          <p:nvPr>
            <p:ph type="ctrTitle"/>
          </p:nvPr>
        </p:nvSpPr>
        <p:spPr>
          <a:xfrm>
            <a:off x="5380563" y="1678665"/>
            <a:ext cx="3887839" cy="2372168"/>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accent1"/>
              </a:buClr>
              <a:buSzPts val="4200"/>
              <a:buFont typeface="Trebuchet MS"/>
              <a:buNone/>
            </a:pPr>
            <a:r>
              <a:rPr lang="en-US" sz="4200"/>
              <a:t>Yelp Customer Ratings Prediction</a:t>
            </a:r>
            <a:endParaRPr/>
          </a:p>
        </p:txBody>
      </p:sp>
      <p:sp>
        <p:nvSpPr>
          <p:cNvPr id="149" name="Google Shape;149;p1"/>
          <p:cNvSpPr txBox="1"/>
          <p:nvPr>
            <p:ph idx="1" type="subTitle"/>
          </p:nvPr>
        </p:nvSpPr>
        <p:spPr>
          <a:xfrm>
            <a:off x="5380563" y="4050833"/>
            <a:ext cx="3893440"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By Group 11: </a:t>
            </a:r>
            <a:endParaRPr/>
          </a:p>
          <a:p>
            <a:pPr indent="0" lvl="0" marL="0" rtl="0" algn="r">
              <a:spcBef>
                <a:spcPts val="0"/>
              </a:spcBef>
              <a:spcAft>
                <a:spcPts val="0"/>
              </a:spcAft>
              <a:buSzPts val="1440"/>
              <a:buNone/>
            </a:pPr>
            <a:r>
              <a:rPr lang="en-US"/>
              <a:t>Madhu Bala Sankaralingam, </a:t>
            </a:r>
            <a:r>
              <a:rPr lang="en-US"/>
              <a:t>Melissa</a:t>
            </a:r>
            <a:r>
              <a:rPr lang="en-US"/>
              <a:t> Wu, Shariq Lalani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48"/>
                                        </p:tgtEl>
                                        <p:attrNameLst>
                                          <p:attrName>style.visibility</p:attrName>
                                        </p:attrNameLst>
                                      </p:cBhvr>
                                      <p:to>
                                        <p:strVal val="visible"/>
                                      </p:to>
                                    </p:set>
                                    <p:animEffect filter="fade" transition="in">
                                      <p:cBhvr>
                                        <p:cTn dur="400"/>
                                        <p:tgtEl>
                                          <p:spTgt spid="148"/>
                                        </p:tgtEl>
                                      </p:cBhvr>
                                    </p:animEffect>
                                  </p:childTnLst>
                                </p:cTn>
                              </p:par>
                              <p:par>
                                <p:cTn fill="hold" nodeType="withEffect" presetClass="entr" presetID="10" presetSubtype="0">
                                  <p:stCondLst>
                                    <p:cond delay="200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400"/>
                                        <p:tgtEl>
                                          <p:spTgt spid="149">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149">
                                            <p:txEl>
                                              <p:pRg end="1" st="1"/>
                                            </p:txEl>
                                          </p:spTgt>
                                        </p:tgtEl>
                                        <p:attrNameLst>
                                          <p:attrName>style.visibility</p:attrName>
                                        </p:attrNameLst>
                                      </p:cBhvr>
                                      <p:to>
                                        <p:strVal val="visible"/>
                                      </p:to>
                                    </p:set>
                                    <p:animEffect filter="fade" transition="in">
                                      <p:cBhvr>
                                        <p:cTn dur="400"/>
                                        <p:tgtEl>
                                          <p:spTgt spid="14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g309f7455e88_0_301"/>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Agenda</a:t>
            </a:r>
            <a:endParaRPr/>
          </a:p>
        </p:txBody>
      </p:sp>
      <p:grpSp>
        <p:nvGrpSpPr>
          <p:cNvPr id="288" name="Google Shape;288;g309f7455e88_0_301"/>
          <p:cNvGrpSpPr/>
          <p:nvPr/>
        </p:nvGrpSpPr>
        <p:grpSpPr>
          <a:xfrm>
            <a:off x="714707" y="1408825"/>
            <a:ext cx="7814318" cy="745800"/>
            <a:chOff x="569535" y="1659975"/>
            <a:chExt cx="7752300" cy="745800"/>
          </a:xfrm>
        </p:grpSpPr>
        <p:sp>
          <p:nvSpPr>
            <p:cNvPr id="289" name="Google Shape;289;g309f7455e88_0_301"/>
            <p:cNvSpPr/>
            <p:nvPr/>
          </p:nvSpPr>
          <p:spPr>
            <a:xfrm>
              <a:off x="569535" y="1659975"/>
              <a:ext cx="77523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90" name="Google Shape;290;g309f7455e88_0_301"/>
            <p:cNvSpPr txBox="1"/>
            <p:nvPr/>
          </p:nvSpPr>
          <p:spPr>
            <a:xfrm>
              <a:off x="781377" y="1712225"/>
              <a:ext cx="6250200" cy="67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1. Contributors</a:t>
              </a:r>
              <a:endParaRPr b="1" sz="2200">
                <a:solidFill>
                  <a:srgbClr val="7F7F7F"/>
                </a:solidFill>
                <a:latin typeface="Trebuchet MS"/>
                <a:ea typeface="Trebuchet MS"/>
                <a:cs typeface="Trebuchet MS"/>
                <a:sym typeface="Trebuchet MS"/>
              </a:endParaRPr>
            </a:p>
          </p:txBody>
        </p:sp>
      </p:grpSp>
      <p:grpSp>
        <p:nvGrpSpPr>
          <p:cNvPr id="291" name="Google Shape;291;g309f7455e88_0_301"/>
          <p:cNvGrpSpPr/>
          <p:nvPr/>
        </p:nvGrpSpPr>
        <p:grpSpPr>
          <a:xfrm>
            <a:off x="714707" y="2353675"/>
            <a:ext cx="7814030" cy="745800"/>
            <a:chOff x="569537" y="1659975"/>
            <a:chExt cx="8704500" cy="745800"/>
          </a:xfrm>
        </p:grpSpPr>
        <p:sp>
          <p:nvSpPr>
            <p:cNvPr id="292" name="Google Shape;292;g309f7455e88_0_301"/>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93" name="Google Shape;293;g309f7455e88_0_301"/>
            <p:cNvSpPr txBox="1"/>
            <p:nvPr/>
          </p:nvSpPr>
          <p:spPr>
            <a:xfrm>
              <a:off x="781375" y="1712225"/>
              <a:ext cx="49068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2. Objectives</a:t>
              </a:r>
              <a:endParaRPr b="1">
                <a:solidFill>
                  <a:srgbClr val="7F7F7F"/>
                </a:solidFill>
              </a:endParaRPr>
            </a:p>
          </p:txBody>
        </p:sp>
      </p:grpSp>
      <p:grpSp>
        <p:nvGrpSpPr>
          <p:cNvPr id="294" name="Google Shape;294;g309f7455e88_0_301"/>
          <p:cNvGrpSpPr/>
          <p:nvPr/>
        </p:nvGrpSpPr>
        <p:grpSpPr>
          <a:xfrm>
            <a:off x="714707" y="3298525"/>
            <a:ext cx="7814030" cy="745800"/>
            <a:chOff x="569537" y="1659975"/>
            <a:chExt cx="8704500" cy="745800"/>
          </a:xfrm>
        </p:grpSpPr>
        <p:sp>
          <p:nvSpPr>
            <p:cNvPr id="295" name="Google Shape;295;g309f7455e88_0_301"/>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96" name="Google Shape;296;g309f7455e88_0_301"/>
            <p:cNvSpPr txBox="1"/>
            <p:nvPr/>
          </p:nvSpPr>
          <p:spPr>
            <a:xfrm>
              <a:off x="781394" y="1712225"/>
              <a:ext cx="68775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3. Data collection and preparation process</a:t>
              </a:r>
              <a:endParaRPr b="1">
                <a:solidFill>
                  <a:srgbClr val="7F7F7F"/>
                </a:solidFill>
              </a:endParaRPr>
            </a:p>
          </p:txBody>
        </p:sp>
      </p:grpSp>
      <p:grpSp>
        <p:nvGrpSpPr>
          <p:cNvPr id="297" name="Google Shape;297;g309f7455e88_0_301"/>
          <p:cNvGrpSpPr/>
          <p:nvPr/>
        </p:nvGrpSpPr>
        <p:grpSpPr>
          <a:xfrm>
            <a:off x="714675" y="4243375"/>
            <a:ext cx="7852326" cy="745800"/>
            <a:chOff x="569551" y="1659975"/>
            <a:chExt cx="9026700" cy="745800"/>
          </a:xfrm>
        </p:grpSpPr>
        <p:sp>
          <p:nvSpPr>
            <p:cNvPr id="298" name="Google Shape;298;g309f7455e88_0_301"/>
            <p:cNvSpPr/>
            <p:nvPr/>
          </p:nvSpPr>
          <p:spPr>
            <a:xfrm>
              <a:off x="569551" y="1659975"/>
              <a:ext cx="9026700" cy="745800"/>
            </a:xfrm>
            <a:prstGeom prst="roundRect">
              <a:avLst>
                <a:gd fmla="val 16667" name="adj"/>
              </a:avLst>
            </a:prstGeom>
            <a:solidFill>
              <a:schemeClr val="lt1"/>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99" name="Google Shape;299;g309f7455e88_0_301"/>
            <p:cNvSpPr txBox="1"/>
            <p:nvPr/>
          </p:nvSpPr>
          <p:spPr>
            <a:xfrm>
              <a:off x="781365" y="1712225"/>
              <a:ext cx="81354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4. Data exploration &amp; modeling</a:t>
              </a:r>
              <a:endParaRPr b="1">
                <a:solidFill>
                  <a:srgbClr val="7F7F7F"/>
                </a:solidFill>
              </a:endParaRPr>
            </a:p>
          </p:txBody>
        </p:sp>
      </p:grpSp>
      <p:grpSp>
        <p:nvGrpSpPr>
          <p:cNvPr id="300" name="Google Shape;300;g309f7455e88_0_301"/>
          <p:cNvGrpSpPr/>
          <p:nvPr/>
        </p:nvGrpSpPr>
        <p:grpSpPr>
          <a:xfrm>
            <a:off x="714707" y="5188225"/>
            <a:ext cx="7928059" cy="745800"/>
            <a:chOff x="569537" y="1659975"/>
            <a:chExt cx="8704500" cy="745800"/>
          </a:xfrm>
        </p:grpSpPr>
        <p:sp>
          <p:nvSpPr>
            <p:cNvPr id="301" name="Google Shape;301;g309f7455e88_0_301"/>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302" name="Google Shape;302;g309f7455e88_0_301"/>
            <p:cNvSpPr txBox="1"/>
            <p:nvPr/>
          </p:nvSpPr>
          <p:spPr>
            <a:xfrm>
              <a:off x="781378" y="1712225"/>
              <a:ext cx="72000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5. Results &amp; recommended business strategies</a:t>
              </a:r>
              <a:endParaRPr b="1">
                <a:solidFill>
                  <a:srgbClr val="7F7F7F"/>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7"/>
          <p:cNvSpPr txBox="1"/>
          <p:nvPr>
            <p:ph type="title"/>
          </p:nvPr>
        </p:nvSpPr>
        <p:spPr>
          <a:xfrm>
            <a:off x="452325" y="348325"/>
            <a:ext cx="8856900" cy="9555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Data Exploration: customer</a:t>
            </a:r>
            <a:r>
              <a:rPr lang="en-US"/>
              <a:t> ratings over time</a:t>
            </a:r>
            <a:endParaRPr/>
          </a:p>
        </p:txBody>
      </p:sp>
      <p:pic>
        <p:nvPicPr>
          <p:cNvPr id="308" name="Google Shape;308;p7"/>
          <p:cNvPicPr preferRelativeResize="0"/>
          <p:nvPr/>
        </p:nvPicPr>
        <p:blipFill>
          <a:blip r:embed="rId3">
            <a:alphaModFix/>
          </a:blip>
          <a:stretch>
            <a:fillRect/>
          </a:stretch>
        </p:blipFill>
        <p:spPr>
          <a:xfrm>
            <a:off x="522875" y="2529025"/>
            <a:ext cx="7641775" cy="4012100"/>
          </a:xfrm>
          <a:prstGeom prst="rect">
            <a:avLst/>
          </a:prstGeom>
          <a:noFill/>
          <a:ln>
            <a:noFill/>
          </a:ln>
        </p:spPr>
      </p:pic>
      <p:sp>
        <p:nvSpPr>
          <p:cNvPr id="309" name="Google Shape;309;p7"/>
          <p:cNvSpPr txBox="1"/>
          <p:nvPr/>
        </p:nvSpPr>
        <p:spPr>
          <a:xfrm>
            <a:off x="452325" y="901900"/>
            <a:ext cx="9137100" cy="14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3F3F3F"/>
                </a:solidFill>
                <a:latin typeface="Trebuchet MS"/>
                <a:ea typeface="Trebuchet MS"/>
                <a:cs typeface="Trebuchet MS"/>
                <a:sym typeface="Trebuchet MS"/>
              </a:rPr>
              <a:t>One important consideration is the impact of COVID19 on businesses and ratings. We found that since 2005, overall customer ratings counts across yelp businesses steadily </a:t>
            </a:r>
            <a:r>
              <a:rPr lang="en-US" sz="1700">
                <a:solidFill>
                  <a:srgbClr val="3F3F3F"/>
                </a:solidFill>
                <a:latin typeface="Trebuchet MS"/>
                <a:ea typeface="Trebuchet MS"/>
                <a:cs typeface="Trebuchet MS"/>
                <a:sym typeface="Trebuchet MS"/>
              </a:rPr>
              <a:t>increased</a:t>
            </a:r>
            <a:r>
              <a:rPr lang="en-US" sz="1700">
                <a:solidFill>
                  <a:srgbClr val="3F3F3F"/>
                </a:solidFill>
                <a:latin typeface="Trebuchet MS"/>
                <a:ea typeface="Trebuchet MS"/>
                <a:cs typeface="Trebuchet MS"/>
                <a:sym typeface="Trebuchet MS"/>
              </a:rPr>
              <a:t> up until the COVID19 pandemic hit in 2020. One caveat to note in the analysis is that </a:t>
            </a:r>
            <a:r>
              <a:rPr b="1" lang="en-US" sz="1700">
                <a:solidFill>
                  <a:srgbClr val="3F3F3F"/>
                </a:solidFill>
                <a:latin typeface="Trebuchet MS"/>
                <a:ea typeface="Trebuchet MS"/>
                <a:cs typeface="Trebuchet MS"/>
                <a:sym typeface="Trebuchet MS"/>
              </a:rPr>
              <a:t>the</a:t>
            </a:r>
            <a:r>
              <a:rPr lang="en-US" sz="1700">
                <a:solidFill>
                  <a:srgbClr val="3F3F3F"/>
                </a:solidFill>
                <a:latin typeface="Trebuchet MS"/>
                <a:ea typeface="Trebuchet MS"/>
                <a:cs typeface="Trebuchet MS"/>
                <a:sym typeface="Trebuchet MS"/>
              </a:rPr>
              <a:t> </a:t>
            </a:r>
            <a:r>
              <a:rPr b="1" lang="en-US" sz="1700">
                <a:solidFill>
                  <a:srgbClr val="3F3F3F"/>
                </a:solidFill>
                <a:latin typeface="Trebuchet MS"/>
                <a:ea typeface="Trebuchet MS"/>
                <a:cs typeface="Trebuchet MS"/>
                <a:sym typeface="Trebuchet MS"/>
              </a:rPr>
              <a:t>pandemic may have influenced changes in the types of business attributes customers consider to be important while making ratings.</a:t>
            </a:r>
            <a:endParaRPr b="1" sz="1700">
              <a:solidFill>
                <a:srgbClr val="3F3F3F"/>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09f7455e88_3_1"/>
          <p:cNvSpPr txBox="1"/>
          <p:nvPr>
            <p:ph type="title"/>
          </p:nvPr>
        </p:nvSpPr>
        <p:spPr>
          <a:xfrm>
            <a:off x="450775" y="393375"/>
            <a:ext cx="8596800" cy="75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Data Exploration: Ratings </a:t>
            </a:r>
            <a:r>
              <a:rPr lang="en-US"/>
              <a:t>across the U.S.</a:t>
            </a:r>
            <a:endParaRPr/>
          </a:p>
        </p:txBody>
      </p:sp>
      <p:sp>
        <p:nvSpPr>
          <p:cNvPr id="315" name="Google Shape;315;g309f7455e88_3_1"/>
          <p:cNvSpPr txBox="1"/>
          <p:nvPr/>
        </p:nvSpPr>
        <p:spPr>
          <a:xfrm>
            <a:off x="499025" y="1002125"/>
            <a:ext cx="8757600" cy="8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3F3F3F"/>
                </a:solidFill>
                <a:latin typeface="Trebuchet MS"/>
                <a:ea typeface="Trebuchet MS"/>
                <a:cs typeface="Trebuchet MS"/>
                <a:sym typeface="Trebuchet MS"/>
              </a:rPr>
              <a:t>Average customer ratings across states in the U.S. ranged from the </a:t>
            </a:r>
            <a:r>
              <a:rPr b="1" lang="en-US" sz="1700">
                <a:solidFill>
                  <a:srgbClr val="3F3F3F"/>
                </a:solidFill>
                <a:latin typeface="Trebuchet MS"/>
                <a:ea typeface="Trebuchet MS"/>
                <a:cs typeface="Trebuchet MS"/>
                <a:sym typeface="Trebuchet MS"/>
              </a:rPr>
              <a:t>highest in California </a:t>
            </a:r>
            <a:r>
              <a:rPr lang="en-US" sz="1700">
                <a:solidFill>
                  <a:srgbClr val="3F3F3F"/>
                </a:solidFill>
                <a:latin typeface="Trebuchet MS"/>
                <a:ea typeface="Trebuchet MS"/>
                <a:cs typeface="Trebuchet MS"/>
                <a:sym typeface="Trebuchet MS"/>
              </a:rPr>
              <a:t>at 3.86 out of 5 to the </a:t>
            </a:r>
            <a:r>
              <a:rPr b="1" lang="en-US" sz="1700">
                <a:solidFill>
                  <a:srgbClr val="3F3F3F"/>
                </a:solidFill>
                <a:latin typeface="Trebuchet MS"/>
                <a:ea typeface="Trebuchet MS"/>
                <a:cs typeface="Trebuchet MS"/>
                <a:sym typeface="Trebuchet MS"/>
              </a:rPr>
              <a:t>lowest in Idaho </a:t>
            </a:r>
            <a:r>
              <a:rPr lang="en-US" sz="1700">
                <a:solidFill>
                  <a:srgbClr val="3F3F3F"/>
                </a:solidFill>
                <a:latin typeface="Trebuchet MS"/>
                <a:ea typeface="Trebuchet MS"/>
                <a:cs typeface="Trebuchet MS"/>
                <a:sym typeface="Trebuchet MS"/>
              </a:rPr>
              <a:t>at 3.47 out of 5. </a:t>
            </a:r>
            <a:endParaRPr sz="1700">
              <a:solidFill>
                <a:srgbClr val="3F3F3F"/>
              </a:solidFill>
              <a:latin typeface="Trebuchet MS"/>
              <a:ea typeface="Trebuchet MS"/>
              <a:cs typeface="Trebuchet MS"/>
              <a:sym typeface="Trebuchet MS"/>
            </a:endParaRPr>
          </a:p>
        </p:txBody>
      </p:sp>
      <p:pic>
        <p:nvPicPr>
          <p:cNvPr id="316" name="Google Shape;316;g309f7455e88_3_1"/>
          <p:cNvPicPr preferRelativeResize="0"/>
          <p:nvPr/>
        </p:nvPicPr>
        <p:blipFill>
          <a:blip r:embed="rId3">
            <a:alphaModFix/>
          </a:blip>
          <a:stretch>
            <a:fillRect/>
          </a:stretch>
        </p:blipFill>
        <p:spPr>
          <a:xfrm>
            <a:off x="604448" y="1852625"/>
            <a:ext cx="7265875" cy="4276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09f7455e88_7_0"/>
          <p:cNvSpPr txBox="1"/>
          <p:nvPr>
            <p:ph type="title"/>
          </p:nvPr>
        </p:nvSpPr>
        <p:spPr>
          <a:xfrm>
            <a:off x="450775" y="393375"/>
            <a:ext cx="8596800" cy="75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Review Counts </a:t>
            </a:r>
            <a:r>
              <a:rPr lang="en-US"/>
              <a:t>Distribution and Ratings </a:t>
            </a:r>
            <a:endParaRPr/>
          </a:p>
        </p:txBody>
      </p:sp>
      <p:sp>
        <p:nvSpPr>
          <p:cNvPr id="322" name="Google Shape;322;g309f7455e88_7_0"/>
          <p:cNvSpPr txBox="1"/>
          <p:nvPr/>
        </p:nvSpPr>
        <p:spPr>
          <a:xfrm>
            <a:off x="499025" y="1002125"/>
            <a:ext cx="8757600" cy="8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3F3F3F"/>
                </a:solidFill>
                <a:latin typeface="Trebuchet MS"/>
                <a:ea typeface="Trebuchet MS"/>
                <a:cs typeface="Trebuchet MS"/>
                <a:sym typeface="Trebuchet MS"/>
              </a:rPr>
              <a:t>We observed that higher the review counts higher the rating.</a:t>
            </a:r>
            <a:endParaRPr sz="1700">
              <a:solidFill>
                <a:srgbClr val="3F3F3F"/>
              </a:solidFill>
              <a:latin typeface="Trebuchet MS"/>
              <a:ea typeface="Trebuchet MS"/>
              <a:cs typeface="Trebuchet MS"/>
              <a:sym typeface="Trebuchet MS"/>
            </a:endParaRPr>
          </a:p>
        </p:txBody>
      </p:sp>
      <p:pic>
        <p:nvPicPr>
          <p:cNvPr id="323" name="Google Shape;323;g309f7455e88_7_0"/>
          <p:cNvPicPr preferRelativeResize="0"/>
          <p:nvPr/>
        </p:nvPicPr>
        <p:blipFill>
          <a:blip r:embed="rId3">
            <a:alphaModFix/>
          </a:blip>
          <a:stretch>
            <a:fillRect/>
          </a:stretch>
        </p:blipFill>
        <p:spPr>
          <a:xfrm>
            <a:off x="603600" y="2005025"/>
            <a:ext cx="8360602" cy="4700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309f7455e88_3_8"/>
          <p:cNvSpPr txBox="1"/>
          <p:nvPr>
            <p:ph type="title"/>
          </p:nvPr>
        </p:nvSpPr>
        <p:spPr>
          <a:xfrm>
            <a:off x="432650" y="348150"/>
            <a:ext cx="9265200" cy="7557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Data Exploration: Ratings by business categories</a:t>
            </a:r>
            <a:endParaRPr/>
          </a:p>
        </p:txBody>
      </p:sp>
      <p:sp>
        <p:nvSpPr>
          <p:cNvPr id="329" name="Google Shape;329;g309f7455e88_3_8"/>
          <p:cNvSpPr txBox="1"/>
          <p:nvPr/>
        </p:nvSpPr>
        <p:spPr>
          <a:xfrm>
            <a:off x="432650" y="893525"/>
            <a:ext cx="9220200" cy="8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700"/>
              <a:buFont typeface="Arial"/>
              <a:buNone/>
            </a:pPr>
            <a:r>
              <a:rPr lang="en-US" sz="1700">
                <a:solidFill>
                  <a:srgbClr val="3F3F3F"/>
                </a:solidFill>
                <a:latin typeface="Trebuchet MS"/>
                <a:ea typeface="Trebuchet MS"/>
                <a:cs typeface="Trebuchet MS"/>
                <a:sym typeface="Trebuchet MS"/>
              </a:rPr>
              <a:t>The </a:t>
            </a:r>
            <a:r>
              <a:rPr b="1" lang="en-US" sz="1700">
                <a:solidFill>
                  <a:srgbClr val="3F3F3F"/>
                </a:solidFill>
                <a:latin typeface="Trebuchet MS"/>
                <a:ea typeface="Trebuchet MS"/>
                <a:cs typeface="Trebuchet MS"/>
                <a:sym typeface="Trebuchet MS"/>
              </a:rPr>
              <a:t>businesses with highest customer ratings </a:t>
            </a:r>
            <a:r>
              <a:rPr lang="en-US" sz="1700">
                <a:solidFill>
                  <a:srgbClr val="3F3F3F"/>
                </a:solidFill>
                <a:latin typeface="Trebuchet MS"/>
                <a:ea typeface="Trebuchet MS"/>
                <a:cs typeface="Trebuchet MS"/>
                <a:sym typeface="Trebuchet MS"/>
              </a:rPr>
              <a:t>included key category attributes such as restaurants, chicken wings, and nightlife bars. The top 10 category names are listed below.</a:t>
            </a:r>
            <a:endParaRPr sz="1700">
              <a:solidFill>
                <a:srgbClr val="3F3F3F"/>
              </a:solidFill>
              <a:latin typeface="Trebuchet MS"/>
              <a:ea typeface="Trebuchet MS"/>
              <a:cs typeface="Trebuchet MS"/>
              <a:sym typeface="Trebuchet MS"/>
            </a:endParaRPr>
          </a:p>
          <a:p>
            <a:pPr indent="0" lvl="0" marL="0" rtl="0" algn="l">
              <a:spcBef>
                <a:spcPts val="0"/>
              </a:spcBef>
              <a:spcAft>
                <a:spcPts val="0"/>
              </a:spcAft>
              <a:buNone/>
            </a:pPr>
            <a:r>
              <a:t/>
            </a:r>
            <a:endParaRPr sz="1700">
              <a:solidFill>
                <a:srgbClr val="3F3F3F"/>
              </a:solidFill>
              <a:latin typeface="Trebuchet MS"/>
              <a:ea typeface="Trebuchet MS"/>
              <a:cs typeface="Trebuchet MS"/>
              <a:sym typeface="Trebuchet MS"/>
            </a:endParaRPr>
          </a:p>
        </p:txBody>
      </p:sp>
      <p:pic>
        <p:nvPicPr>
          <p:cNvPr id="330" name="Google Shape;330;g309f7455e88_3_8"/>
          <p:cNvPicPr preferRelativeResize="0"/>
          <p:nvPr/>
        </p:nvPicPr>
        <p:blipFill>
          <a:blip r:embed="rId3">
            <a:alphaModFix/>
          </a:blip>
          <a:stretch>
            <a:fillRect/>
          </a:stretch>
        </p:blipFill>
        <p:spPr>
          <a:xfrm>
            <a:off x="504475" y="1798300"/>
            <a:ext cx="6076273" cy="2650700"/>
          </a:xfrm>
          <a:prstGeom prst="rect">
            <a:avLst/>
          </a:prstGeom>
          <a:noFill/>
          <a:ln>
            <a:noFill/>
          </a:ln>
        </p:spPr>
      </p:pic>
      <p:pic>
        <p:nvPicPr>
          <p:cNvPr id="331" name="Google Shape;331;g309f7455e88_3_8"/>
          <p:cNvPicPr preferRelativeResize="0"/>
          <p:nvPr/>
        </p:nvPicPr>
        <p:blipFill>
          <a:blip r:embed="rId4">
            <a:alphaModFix/>
          </a:blip>
          <a:stretch>
            <a:fillRect/>
          </a:stretch>
        </p:blipFill>
        <p:spPr>
          <a:xfrm>
            <a:off x="5979475" y="2962900"/>
            <a:ext cx="5752100" cy="3160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9"/>
          <p:cNvSpPr txBox="1"/>
          <p:nvPr>
            <p:ph type="title"/>
          </p:nvPr>
        </p:nvSpPr>
        <p:spPr>
          <a:xfrm>
            <a:off x="586484" y="39245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Modeling</a:t>
            </a:r>
            <a:endParaRPr/>
          </a:p>
        </p:txBody>
      </p:sp>
      <p:graphicFrame>
        <p:nvGraphicFramePr>
          <p:cNvPr id="337" name="Google Shape;337;p9"/>
          <p:cNvGraphicFramePr/>
          <p:nvPr/>
        </p:nvGraphicFramePr>
        <p:xfrm>
          <a:off x="1514325" y="2018150"/>
          <a:ext cx="3000000" cy="3000000"/>
        </p:xfrm>
        <a:graphic>
          <a:graphicData uri="http://schemas.openxmlformats.org/drawingml/2006/table">
            <a:tbl>
              <a:tblPr>
                <a:noFill/>
                <a:tableStyleId>{8C49F6EE-39A1-4684-AF5B-D0F09E99724B}</a:tableStyleId>
              </a:tblPr>
              <a:tblGrid>
                <a:gridCol w="1351725"/>
                <a:gridCol w="1351725"/>
                <a:gridCol w="1351725"/>
                <a:gridCol w="1351725"/>
                <a:gridCol w="2481875"/>
              </a:tblGrid>
              <a:tr h="577575">
                <a:tc>
                  <a:txBody>
                    <a:bodyPr/>
                    <a:lstStyle/>
                    <a:p>
                      <a:pPr indent="0" lvl="0" marL="0" rtl="0" algn="ctr">
                        <a:spcBef>
                          <a:spcPts val="0"/>
                        </a:spcBef>
                        <a:spcAft>
                          <a:spcPts val="0"/>
                        </a:spcAft>
                        <a:buNone/>
                      </a:pPr>
                      <a:r>
                        <a:rPr b="1" lang="en-US">
                          <a:solidFill>
                            <a:schemeClr val="lt1"/>
                          </a:solidFill>
                        </a:rPr>
                        <a:t>Model</a:t>
                      </a:r>
                      <a:endParaRPr b="1">
                        <a:solidFill>
                          <a:schemeClr val="lt1"/>
                        </a:solidFill>
                      </a:endParaRPr>
                    </a:p>
                  </a:txBody>
                  <a:tcPr marT="91425" marB="91425" marR="91425" marL="91425" anchor="ctr">
                    <a:solidFill>
                      <a:schemeClr val="accent2"/>
                    </a:solidFill>
                  </a:tcPr>
                </a:tc>
                <a:tc>
                  <a:txBody>
                    <a:bodyPr/>
                    <a:lstStyle/>
                    <a:p>
                      <a:pPr indent="0" lvl="0" marL="0" rtl="0" algn="ctr">
                        <a:spcBef>
                          <a:spcPts val="0"/>
                        </a:spcBef>
                        <a:spcAft>
                          <a:spcPts val="0"/>
                        </a:spcAft>
                        <a:buNone/>
                      </a:pPr>
                      <a:r>
                        <a:rPr b="1" lang="en-US">
                          <a:solidFill>
                            <a:schemeClr val="lt1"/>
                          </a:solidFill>
                        </a:rPr>
                        <a:t>Reason for use</a:t>
                      </a:r>
                      <a:endParaRPr b="1">
                        <a:solidFill>
                          <a:schemeClr val="lt1"/>
                        </a:solidFill>
                      </a:endParaRPr>
                    </a:p>
                  </a:txBody>
                  <a:tcPr marT="91425" marB="91425" marR="91425" marL="91425" anchor="ctr">
                    <a:solidFill>
                      <a:schemeClr val="accent2"/>
                    </a:solidFill>
                  </a:tcPr>
                </a:tc>
                <a:tc>
                  <a:txBody>
                    <a:bodyPr/>
                    <a:lstStyle/>
                    <a:p>
                      <a:pPr indent="0" lvl="0" marL="0" rtl="0" algn="ctr">
                        <a:spcBef>
                          <a:spcPts val="0"/>
                        </a:spcBef>
                        <a:spcAft>
                          <a:spcPts val="0"/>
                        </a:spcAft>
                        <a:buClr>
                          <a:schemeClr val="dk1"/>
                        </a:buClr>
                        <a:buSzPts val="1100"/>
                        <a:buFont typeface="Arial"/>
                        <a:buNone/>
                      </a:pPr>
                      <a:r>
                        <a:rPr b="1" lang="en-US">
                          <a:solidFill>
                            <a:schemeClr val="lt1"/>
                          </a:solidFill>
                        </a:rPr>
                        <a:t>MSE</a:t>
                      </a:r>
                      <a:endParaRPr b="1">
                        <a:solidFill>
                          <a:schemeClr val="lt1"/>
                        </a:solidFill>
                      </a:endParaRPr>
                    </a:p>
                  </a:txBody>
                  <a:tcPr marT="91425" marB="91425" marR="91425" marL="91425" anchor="ctr">
                    <a:solidFill>
                      <a:schemeClr val="accent2"/>
                    </a:solidFill>
                  </a:tcPr>
                </a:tc>
                <a:tc>
                  <a:txBody>
                    <a:bodyPr/>
                    <a:lstStyle/>
                    <a:p>
                      <a:pPr indent="0" lvl="0" marL="0" rtl="0" algn="ctr">
                        <a:spcBef>
                          <a:spcPts val="0"/>
                        </a:spcBef>
                        <a:spcAft>
                          <a:spcPts val="0"/>
                        </a:spcAft>
                        <a:buClr>
                          <a:schemeClr val="dk1"/>
                        </a:buClr>
                        <a:buSzPts val="1100"/>
                        <a:buFont typeface="Arial"/>
                        <a:buNone/>
                      </a:pPr>
                      <a:r>
                        <a:rPr b="1" lang="en-US">
                          <a:solidFill>
                            <a:schemeClr val="lt1"/>
                          </a:solidFill>
                        </a:rPr>
                        <a:t>Root </a:t>
                      </a:r>
                      <a:r>
                        <a:rPr b="1" lang="en-US">
                          <a:solidFill>
                            <a:schemeClr val="lt1"/>
                          </a:solidFill>
                        </a:rPr>
                        <a:t>MSE</a:t>
                      </a:r>
                      <a:endParaRPr b="1">
                        <a:solidFill>
                          <a:schemeClr val="lt1"/>
                        </a:solidFill>
                      </a:endParaRPr>
                    </a:p>
                  </a:txBody>
                  <a:tcPr marT="91425" marB="91425" marR="91425" marL="91425" anchor="ctr">
                    <a:solidFill>
                      <a:schemeClr val="accent2"/>
                    </a:solidFill>
                  </a:tcPr>
                </a:tc>
                <a:tc>
                  <a:txBody>
                    <a:bodyPr/>
                    <a:lstStyle/>
                    <a:p>
                      <a:pPr indent="0" lvl="0" marL="0" rtl="0" algn="ctr">
                        <a:spcBef>
                          <a:spcPts val="0"/>
                        </a:spcBef>
                        <a:spcAft>
                          <a:spcPts val="0"/>
                        </a:spcAft>
                        <a:buNone/>
                      </a:pPr>
                      <a:r>
                        <a:rPr b="1" lang="en-US">
                          <a:solidFill>
                            <a:schemeClr val="lt1"/>
                          </a:solidFill>
                        </a:rPr>
                        <a:t>R^2</a:t>
                      </a:r>
                      <a:endParaRPr b="1">
                        <a:solidFill>
                          <a:schemeClr val="lt1"/>
                        </a:solidFill>
                      </a:endParaRPr>
                    </a:p>
                  </a:txBody>
                  <a:tcPr marT="91425" marB="91425" marR="91425" marL="91425" anchor="ctr">
                    <a:lnR cap="flat" cmpd="sng" w="9525">
                      <a:solidFill>
                        <a:srgbClr val="9E9E9E"/>
                      </a:solidFill>
                      <a:prstDash val="solid"/>
                      <a:round/>
                      <a:headEnd len="sm" w="sm" type="none"/>
                      <a:tailEnd len="sm" w="sm" type="none"/>
                    </a:lnR>
                    <a:solidFill>
                      <a:schemeClr val="accent2"/>
                    </a:solidFill>
                  </a:tcPr>
                </a:tc>
              </a:tr>
              <a:tr h="462100">
                <a:tc>
                  <a:txBody>
                    <a:bodyPr/>
                    <a:lstStyle/>
                    <a:p>
                      <a:pPr indent="0" lvl="0" marL="0" rtl="0" algn="ctr">
                        <a:spcBef>
                          <a:spcPts val="0"/>
                        </a:spcBef>
                        <a:spcAft>
                          <a:spcPts val="0"/>
                        </a:spcAft>
                        <a:buNone/>
                      </a:pPr>
                      <a:r>
                        <a:rPr lang="en-US" sz="1000"/>
                        <a:t>Ridge Regression</a:t>
                      </a:r>
                      <a:endParaRPr sz="1000"/>
                    </a:p>
                  </a:txBody>
                  <a:tcPr marT="91425" marB="91425" marR="91425" marL="91425" anchor="ctr">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t>Our base model</a:t>
                      </a:r>
                      <a:endParaRPr sz="1000"/>
                    </a:p>
                  </a:txBody>
                  <a:tcPr marT="91425" marB="91425" marR="91425" marL="91425" anchor="ctr">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solidFill>
                            <a:schemeClr val="dk1"/>
                          </a:solidFill>
                        </a:rPr>
                        <a:t>1.93</a:t>
                      </a:r>
                      <a:endParaRPr sz="1000">
                        <a:solidFill>
                          <a:schemeClr val="dk1"/>
                        </a:solidFill>
                      </a:endParaRPr>
                    </a:p>
                  </a:txBody>
                  <a:tcPr marT="91425" marB="91425" marR="91425" marL="91425" anchor="ctr">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US" sz="1000">
                          <a:solidFill>
                            <a:schemeClr val="dk1"/>
                          </a:solidFill>
                        </a:rPr>
                        <a:t>1.39</a:t>
                      </a:r>
                      <a:endParaRPr sz="1000">
                        <a:solidFill>
                          <a:schemeClr val="dk1"/>
                        </a:solidFill>
                      </a:endParaRPr>
                    </a:p>
                  </a:txBody>
                  <a:tcPr marT="91425" marB="91425" marR="91425" marL="91425" anchor="ctr">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US" sz="1000">
                          <a:solidFill>
                            <a:schemeClr val="accent4"/>
                          </a:solidFill>
                        </a:rPr>
                        <a:t>-</a:t>
                      </a:r>
                      <a:endParaRPr sz="1000">
                        <a:solidFill>
                          <a:schemeClr val="accent4"/>
                        </a:solidFill>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solidFill>
                      <a:schemeClr val="lt1"/>
                    </a:solidFill>
                  </a:tcPr>
                </a:tc>
              </a:tr>
              <a:tr h="956050">
                <a:tc>
                  <a:txBody>
                    <a:bodyPr/>
                    <a:lstStyle/>
                    <a:p>
                      <a:pPr indent="0" lvl="0" marL="0" rtl="0" algn="ctr">
                        <a:spcBef>
                          <a:spcPts val="0"/>
                        </a:spcBef>
                        <a:spcAft>
                          <a:spcPts val="0"/>
                        </a:spcAft>
                        <a:buNone/>
                      </a:pPr>
                      <a:r>
                        <a:rPr lang="en-US" sz="1000">
                          <a:solidFill>
                            <a:schemeClr val="dk1"/>
                          </a:solidFill>
                        </a:rPr>
                        <a:t>Random Forests</a:t>
                      </a:r>
                      <a:endParaRPr sz="1000">
                        <a:solidFill>
                          <a:schemeClr val="dk1"/>
                        </a:solidFill>
                      </a:endParaRPr>
                    </a:p>
                    <a:p>
                      <a:pPr indent="0" lvl="0" marL="0" rtl="0" algn="ctr">
                        <a:spcBef>
                          <a:spcPts val="0"/>
                        </a:spcBef>
                        <a:spcAft>
                          <a:spcPts val="0"/>
                        </a:spcAft>
                        <a:buNone/>
                      </a:pPr>
                      <a:r>
                        <a:rPr lang="en-US" sz="1000">
                          <a:solidFill>
                            <a:schemeClr val="dk1"/>
                          </a:solidFill>
                        </a:rPr>
                        <a:t>with Random Search CV</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t>Evaluates on a random subset of hyper parameter combinations</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t>1.76</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t>1.33</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t>0.11</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917525">
                <a:tc>
                  <a:txBody>
                    <a:bodyPr/>
                    <a:lstStyle/>
                    <a:p>
                      <a:pPr indent="0" lvl="0" marL="0" rtl="0" algn="l">
                        <a:spcBef>
                          <a:spcPts val="0"/>
                        </a:spcBef>
                        <a:spcAft>
                          <a:spcPts val="0"/>
                        </a:spcAft>
                        <a:buNone/>
                      </a:pPr>
                      <a:r>
                        <a:rPr lang="en-US" sz="1000"/>
                        <a:t>Random Forests</a:t>
                      </a:r>
                      <a:endParaRPr sz="1000"/>
                    </a:p>
                    <a:p>
                      <a:pPr indent="0" lvl="0" marL="0" rtl="0" algn="ctr">
                        <a:spcBef>
                          <a:spcPts val="0"/>
                        </a:spcBef>
                        <a:spcAft>
                          <a:spcPts val="0"/>
                        </a:spcAft>
                        <a:buNone/>
                      </a:pPr>
                      <a:r>
                        <a:rPr lang="en-US" sz="1000"/>
                        <a:t>with Grid Search CV</a:t>
                      </a:r>
                      <a:endParaRPr sz="10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000"/>
                        <a:t>H</a:t>
                      </a:r>
                      <a:r>
                        <a:rPr lang="en-US" sz="1000"/>
                        <a:t>elps identify the best parameters based on performance metrics</a:t>
                      </a:r>
                      <a:endParaRPr sz="10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t>1.76</a:t>
                      </a:r>
                      <a:endParaRPr sz="10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t>1.32</a:t>
                      </a:r>
                      <a:endParaRPr sz="10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t>0.11</a:t>
                      </a:r>
                      <a:endParaRPr sz="1000"/>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626975">
                <a:tc>
                  <a:txBody>
                    <a:bodyPr/>
                    <a:lstStyle/>
                    <a:p>
                      <a:pPr indent="0" lvl="0" marL="0" rtl="0" algn="ctr">
                        <a:spcBef>
                          <a:spcPts val="0"/>
                        </a:spcBef>
                        <a:spcAft>
                          <a:spcPts val="0"/>
                        </a:spcAft>
                        <a:buNone/>
                      </a:pPr>
                      <a:r>
                        <a:rPr lang="en-US" sz="1000">
                          <a:solidFill>
                            <a:schemeClr val="dk1"/>
                          </a:solidFill>
                        </a:rPr>
                        <a:t>XGBoost with Random Search CV</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t>Tuned model to test how it behaves with different configurations</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solidFill>
                            <a:schemeClr val="dk1"/>
                          </a:solidFill>
                        </a:rPr>
                        <a:t>1.73</a:t>
                      </a:r>
                      <a:endParaRPr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solidFill>
                            <a:schemeClr val="dk1"/>
                          </a:solidFill>
                        </a:rPr>
                        <a:t>1.31</a:t>
                      </a:r>
                      <a:endParaRPr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000"/>
                        <a:t>0.12</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895325">
                <a:tc>
                  <a:txBody>
                    <a:bodyPr/>
                    <a:lstStyle/>
                    <a:p>
                      <a:pPr indent="0" lvl="0" marL="0" rtl="0" algn="ctr">
                        <a:spcBef>
                          <a:spcPts val="0"/>
                        </a:spcBef>
                        <a:spcAft>
                          <a:spcPts val="0"/>
                        </a:spcAft>
                        <a:buNone/>
                      </a:pPr>
                      <a:r>
                        <a:rPr b="1" lang="en-US" sz="1000"/>
                        <a:t>XGBoost </a:t>
                      </a:r>
                      <a:r>
                        <a:rPr b="1" lang="en-US" sz="1000">
                          <a:solidFill>
                            <a:schemeClr val="dk1"/>
                          </a:solidFill>
                        </a:rPr>
                        <a:t>with Grid Search CV</a:t>
                      </a:r>
                      <a:endParaRPr b="1" sz="1000"/>
                    </a:p>
                  </a:txBody>
                  <a:tcPr marT="91425" marB="91425" marR="91425" marL="91425" anchor="ctr">
                    <a:lnT cap="flat" cmpd="sng" w="9525">
                      <a:solidFill>
                        <a:srgbClr val="9E9E9E"/>
                      </a:solidFill>
                      <a:prstDash val="solid"/>
                      <a:round/>
                      <a:headEnd len="sm" w="sm" type="none"/>
                      <a:tailEnd len="sm" w="sm" type="none"/>
                    </a:lnT>
                    <a:solidFill>
                      <a:schemeClr val="lt1"/>
                    </a:solidFill>
                  </a:tcPr>
                </a:tc>
                <a:tc>
                  <a:txBody>
                    <a:bodyPr/>
                    <a:lstStyle/>
                    <a:p>
                      <a:pPr indent="0" lvl="0" marL="0" rtl="0" algn="ctr">
                        <a:spcBef>
                          <a:spcPts val="0"/>
                        </a:spcBef>
                        <a:spcAft>
                          <a:spcPts val="0"/>
                        </a:spcAft>
                        <a:buNone/>
                      </a:pPr>
                      <a:r>
                        <a:rPr b="1" lang="en-US" sz="1000"/>
                        <a:t>Captures complex patterns in the data while minimizing overfitting</a:t>
                      </a:r>
                      <a:endParaRPr b="1" sz="1000"/>
                    </a:p>
                  </a:txBody>
                  <a:tcPr marT="91425" marB="91425" marR="91425" marL="91425" anchor="ctr">
                    <a:lnT cap="flat" cmpd="sng" w="9525">
                      <a:solidFill>
                        <a:srgbClr val="9E9E9E"/>
                      </a:solidFill>
                      <a:prstDash val="solid"/>
                      <a:round/>
                      <a:headEnd len="sm" w="sm" type="none"/>
                      <a:tailEnd len="sm" w="sm" type="none"/>
                    </a:lnT>
                    <a:solidFill>
                      <a:schemeClr val="lt1"/>
                    </a:solidFill>
                  </a:tcPr>
                </a:tc>
                <a:tc>
                  <a:txBody>
                    <a:bodyPr/>
                    <a:lstStyle/>
                    <a:p>
                      <a:pPr indent="0" lvl="0" marL="0" rtl="0" algn="ctr">
                        <a:spcBef>
                          <a:spcPts val="0"/>
                        </a:spcBef>
                        <a:spcAft>
                          <a:spcPts val="0"/>
                        </a:spcAft>
                        <a:buNone/>
                      </a:pPr>
                      <a:r>
                        <a:rPr b="1" lang="en-US" sz="1000">
                          <a:solidFill>
                            <a:schemeClr val="dk1"/>
                          </a:solidFill>
                        </a:rPr>
                        <a:t>1.68</a:t>
                      </a:r>
                      <a:endParaRPr b="1" sz="1000">
                        <a:solidFill>
                          <a:schemeClr val="dk1"/>
                        </a:solidFill>
                      </a:endParaRPr>
                    </a:p>
                  </a:txBody>
                  <a:tcPr marT="91425" marB="91425" marR="91425" marL="91425" anchor="ctr">
                    <a:lnT cap="flat" cmpd="sng" w="9525">
                      <a:solidFill>
                        <a:srgbClr val="9E9E9E"/>
                      </a:solidFill>
                      <a:prstDash val="solid"/>
                      <a:round/>
                      <a:headEnd len="sm" w="sm" type="none"/>
                      <a:tailEnd len="sm" w="sm" type="none"/>
                    </a:lnT>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US" sz="1000">
                          <a:solidFill>
                            <a:schemeClr val="dk1"/>
                          </a:solidFill>
                        </a:rPr>
                        <a:t>1.29</a:t>
                      </a:r>
                      <a:endParaRPr b="1" sz="1000"/>
                    </a:p>
                  </a:txBody>
                  <a:tcPr marT="91425" marB="91425" marR="91425" marL="91425" anchor="ctr">
                    <a:lnT cap="flat" cmpd="sng" w="9525">
                      <a:solidFill>
                        <a:srgbClr val="9E9E9E"/>
                      </a:solidFill>
                      <a:prstDash val="solid"/>
                      <a:round/>
                      <a:headEnd len="sm" w="sm" type="none"/>
                      <a:tailEnd len="sm" w="sm" type="none"/>
                    </a:lnT>
                    <a:solidFill>
                      <a:schemeClr val="lt1"/>
                    </a:solidFill>
                  </a:tcPr>
                </a:tc>
                <a:tc>
                  <a:txBody>
                    <a:bodyPr/>
                    <a:lstStyle/>
                    <a:p>
                      <a:pPr indent="0" lvl="0" marL="0" rtl="0" algn="ctr">
                        <a:spcBef>
                          <a:spcPts val="0"/>
                        </a:spcBef>
                        <a:spcAft>
                          <a:spcPts val="0"/>
                        </a:spcAft>
                        <a:buNone/>
                      </a:pPr>
                      <a:r>
                        <a:rPr b="1" lang="en-US" sz="1000"/>
                        <a:t>0.13</a:t>
                      </a:r>
                      <a:endParaRPr b="1" sz="1000"/>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chemeClr val="lt1"/>
                    </a:solidFill>
                  </a:tcPr>
                </a:tc>
              </a:tr>
            </a:tbl>
          </a:graphicData>
        </a:graphic>
      </p:graphicFrame>
      <p:sp>
        <p:nvSpPr>
          <p:cNvPr id="338" name="Google Shape;338;p9"/>
          <p:cNvSpPr txBox="1"/>
          <p:nvPr/>
        </p:nvSpPr>
        <p:spPr>
          <a:xfrm>
            <a:off x="586475" y="974975"/>
            <a:ext cx="8757600" cy="8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3F3F3F"/>
                </a:solidFill>
                <a:latin typeface="Trebuchet MS"/>
                <a:ea typeface="Trebuchet MS"/>
                <a:cs typeface="Trebuchet MS"/>
                <a:sym typeface="Trebuchet MS"/>
              </a:rPr>
              <a:t>Once we explored the data, we implemented several modeling </a:t>
            </a:r>
            <a:r>
              <a:rPr lang="en-US" sz="1700">
                <a:solidFill>
                  <a:srgbClr val="3F3F3F"/>
                </a:solidFill>
                <a:latin typeface="Trebuchet MS"/>
                <a:ea typeface="Trebuchet MS"/>
                <a:cs typeface="Trebuchet MS"/>
                <a:sym typeface="Trebuchet MS"/>
              </a:rPr>
              <a:t>techniques</a:t>
            </a:r>
            <a:r>
              <a:rPr lang="en-US" sz="1700">
                <a:solidFill>
                  <a:srgbClr val="3F3F3F"/>
                </a:solidFill>
                <a:latin typeface="Trebuchet MS"/>
                <a:ea typeface="Trebuchet MS"/>
                <a:cs typeface="Trebuchet MS"/>
                <a:sym typeface="Trebuchet MS"/>
              </a:rPr>
              <a:t> to find the best predictor for customer ratings. We found that XGBoost GridSearchCV was the best model based on performance metrics including mse, rmse and r^2.</a:t>
            </a:r>
            <a:endParaRPr sz="1700">
              <a:solidFill>
                <a:srgbClr val="3F3F3F"/>
              </a:solidFill>
              <a:latin typeface="Trebuchet MS"/>
              <a:ea typeface="Trebuchet MS"/>
              <a:cs typeface="Trebuchet MS"/>
              <a:sym typeface="Trebuchet MS"/>
            </a:endParaRPr>
          </a:p>
        </p:txBody>
      </p:sp>
      <p:sp>
        <p:nvSpPr>
          <p:cNvPr id="339" name="Google Shape;339;p9"/>
          <p:cNvSpPr/>
          <p:nvPr/>
        </p:nvSpPr>
        <p:spPr>
          <a:xfrm>
            <a:off x="1544900" y="5805450"/>
            <a:ext cx="7827600" cy="895200"/>
          </a:xfrm>
          <a:prstGeom prst="roundRect">
            <a:avLst>
              <a:gd fmla="val 16667" name="adj"/>
            </a:avLst>
          </a:prstGeom>
          <a:noFill/>
          <a:ln cap="flat" cmpd="sng" w="38100">
            <a:solidFill>
              <a:srgbClr val="7AB2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sp>
        <p:nvSpPr>
          <p:cNvPr id="344" name="Google Shape;344;g309f7455e88_0_91"/>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Agenda</a:t>
            </a:r>
            <a:endParaRPr/>
          </a:p>
        </p:txBody>
      </p:sp>
      <p:grpSp>
        <p:nvGrpSpPr>
          <p:cNvPr id="345" name="Google Shape;345;g309f7455e88_0_91"/>
          <p:cNvGrpSpPr/>
          <p:nvPr/>
        </p:nvGrpSpPr>
        <p:grpSpPr>
          <a:xfrm>
            <a:off x="714707" y="1408825"/>
            <a:ext cx="7814318" cy="745800"/>
            <a:chOff x="569535" y="1659975"/>
            <a:chExt cx="7752300" cy="745800"/>
          </a:xfrm>
        </p:grpSpPr>
        <p:sp>
          <p:nvSpPr>
            <p:cNvPr id="346" name="Google Shape;346;g309f7455e88_0_91"/>
            <p:cNvSpPr/>
            <p:nvPr/>
          </p:nvSpPr>
          <p:spPr>
            <a:xfrm>
              <a:off x="569535" y="1659975"/>
              <a:ext cx="77523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347" name="Google Shape;347;g309f7455e88_0_91"/>
            <p:cNvSpPr txBox="1"/>
            <p:nvPr/>
          </p:nvSpPr>
          <p:spPr>
            <a:xfrm>
              <a:off x="781377" y="1712225"/>
              <a:ext cx="62502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1. Contributors</a:t>
              </a:r>
              <a:endParaRPr b="1" sz="2200">
                <a:solidFill>
                  <a:srgbClr val="7F7F7F"/>
                </a:solidFill>
                <a:latin typeface="Trebuchet MS"/>
                <a:ea typeface="Trebuchet MS"/>
                <a:cs typeface="Trebuchet MS"/>
                <a:sym typeface="Trebuchet MS"/>
              </a:endParaRPr>
            </a:p>
          </p:txBody>
        </p:sp>
      </p:grpSp>
      <p:grpSp>
        <p:nvGrpSpPr>
          <p:cNvPr id="348" name="Google Shape;348;g309f7455e88_0_91"/>
          <p:cNvGrpSpPr/>
          <p:nvPr/>
        </p:nvGrpSpPr>
        <p:grpSpPr>
          <a:xfrm>
            <a:off x="714707" y="2353675"/>
            <a:ext cx="7814030" cy="745800"/>
            <a:chOff x="569537" y="1659975"/>
            <a:chExt cx="8704500" cy="745800"/>
          </a:xfrm>
        </p:grpSpPr>
        <p:sp>
          <p:nvSpPr>
            <p:cNvPr id="349" name="Google Shape;349;g309f7455e88_0_91"/>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350" name="Google Shape;350;g309f7455e88_0_91"/>
            <p:cNvSpPr txBox="1"/>
            <p:nvPr/>
          </p:nvSpPr>
          <p:spPr>
            <a:xfrm>
              <a:off x="781375" y="1712225"/>
              <a:ext cx="49068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2. Objectives</a:t>
              </a:r>
              <a:endParaRPr b="1">
                <a:solidFill>
                  <a:srgbClr val="7F7F7F"/>
                </a:solidFill>
              </a:endParaRPr>
            </a:p>
          </p:txBody>
        </p:sp>
      </p:grpSp>
      <p:grpSp>
        <p:nvGrpSpPr>
          <p:cNvPr id="351" name="Google Shape;351;g309f7455e88_0_91"/>
          <p:cNvGrpSpPr/>
          <p:nvPr/>
        </p:nvGrpSpPr>
        <p:grpSpPr>
          <a:xfrm>
            <a:off x="714707" y="3298525"/>
            <a:ext cx="7814030" cy="745800"/>
            <a:chOff x="569537" y="1659975"/>
            <a:chExt cx="8704500" cy="745800"/>
          </a:xfrm>
        </p:grpSpPr>
        <p:sp>
          <p:nvSpPr>
            <p:cNvPr id="352" name="Google Shape;352;g309f7455e88_0_91"/>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353" name="Google Shape;353;g309f7455e88_0_91"/>
            <p:cNvSpPr txBox="1"/>
            <p:nvPr/>
          </p:nvSpPr>
          <p:spPr>
            <a:xfrm>
              <a:off x="781394" y="1712225"/>
              <a:ext cx="68775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3. Data collection and preparation process</a:t>
              </a:r>
              <a:endParaRPr b="1">
                <a:solidFill>
                  <a:srgbClr val="7F7F7F"/>
                </a:solidFill>
              </a:endParaRPr>
            </a:p>
          </p:txBody>
        </p:sp>
      </p:grpSp>
      <p:grpSp>
        <p:nvGrpSpPr>
          <p:cNvPr id="354" name="Google Shape;354;g309f7455e88_0_91"/>
          <p:cNvGrpSpPr/>
          <p:nvPr/>
        </p:nvGrpSpPr>
        <p:grpSpPr>
          <a:xfrm>
            <a:off x="714707" y="4243375"/>
            <a:ext cx="7969900" cy="745800"/>
            <a:chOff x="569537" y="1659975"/>
            <a:chExt cx="8750439" cy="745800"/>
          </a:xfrm>
        </p:grpSpPr>
        <p:sp>
          <p:nvSpPr>
            <p:cNvPr id="355" name="Google Shape;355;g309f7455e88_0_91"/>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356" name="Google Shape;356;g309f7455e88_0_91"/>
            <p:cNvSpPr txBox="1"/>
            <p:nvPr/>
          </p:nvSpPr>
          <p:spPr>
            <a:xfrm>
              <a:off x="781377" y="1712225"/>
              <a:ext cx="85386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4. Data exploration &amp; modeling</a:t>
              </a:r>
              <a:endParaRPr b="1">
                <a:solidFill>
                  <a:srgbClr val="7F7F7F"/>
                </a:solidFill>
              </a:endParaRPr>
            </a:p>
          </p:txBody>
        </p:sp>
      </p:grpSp>
      <p:grpSp>
        <p:nvGrpSpPr>
          <p:cNvPr id="357" name="Google Shape;357;g309f7455e88_0_91"/>
          <p:cNvGrpSpPr/>
          <p:nvPr/>
        </p:nvGrpSpPr>
        <p:grpSpPr>
          <a:xfrm>
            <a:off x="714681" y="5188225"/>
            <a:ext cx="7814030" cy="745800"/>
            <a:chOff x="569537" y="1659975"/>
            <a:chExt cx="8704500" cy="745800"/>
          </a:xfrm>
        </p:grpSpPr>
        <p:sp>
          <p:nvSpPr>
            <p:cNvPr id="358" name="Google Shape;358;g309f7455e88_0_91"/>
            <p:cNvSpPr/>
            <p:nvPr/>
          </p:nvSpPr>
          <p:spPr>
            <a:xfrm>
              <a:off x="569537" y="1659975"/>
              <a:ext cx="8704500" cy="745800"/>
            </a:xfrm>
            <a:prstGeom prst="roundRect">
              <a:avLst>
                <a:gd fmla="val 16667" name="adj"/>
              </a:avLst>
            </a:prstGeom>
            <a:solidFill>
              <a:schemeClr val="lt1"/>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359" name="Google Shape;359;g309f7455e88_0_91"/>
            <p:cNvSpPr txBox="1"/>
            <p:nvPr/>
          </p:nvSpPr>
          <p:spPr>
            <a:xfrm>
              <a:off x="781378" y="1712225"/>
              <a:ext cx="72000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5. </a:t>
              </a:r>
              <a:r>
                <a:rPr b="1" lang="en-US" sz="2200">
                  <a:solidFill>
                    <a:srgbClr val="7F7F7F"/>
                  </a:solidFill>
                  <a:latin typeface="Trebuchet MS"/>
                  <a:ea typeface="Trebuchet MS"/>
                  <a:cs typeface="Trebuchet MS"/>
                  <a:sym typeface="Trebuchet MS"/>
                </a:rPr>
                <a:t>Results &amp; recommended business strategies</a:t>
              </a:r>
              <a:endParaRPr b="1">
                <a:solidFill>
                  <a:srgbClr val="7F7F7F"/>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0"/>
          <p:cNvSpPr txBox="1"/>
          <p:nvPr>
            <p:ph type="title"/>
          </p:nvPr>
        </p:nvSpPr>
        <p:spPr>
          <a:xfrm>
            <a:off x="460425" y="202425"/>
            <a:ext cx="8594100" cy="5883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Key Results: Addressing Business Objectives</a:t>
            </a:r>
            <a:endParaRPr/>
          </a:p>
        </p:txBody>
      </p:sp>
      <p:grpSp>
        <p:nvGrpSpPr>
          <p:cNvPr id="365" name="Google Shape;365;p10"/>
          <p:cNvGrpSpPr/>
          <p:nvPr/>
        </p:nvGrpSpPr>
        <p:grpSpPr>
          <a:xfrm>
            <a:off x="558900" y="2181775"/>
            <a:ext cx="8323933" cy="1147427"/>
            <a:chOff x="805256" y="4374717"/>
            <a:chExt cx="8075999" cy="1190400"/>
          </a:xfrm>
        </p:grpSpPr>
        <p:sp>
          <p:nvSpPr>
            <p:cNvPr id="366" name="Google Shape;366;p10"/>
            <p:cNvSpPr txBox="1"/>
            <p:nvPr/>
          </p:nvSpPr>
          <p:spPr>
            <a:xfrm>
              <a:off x="805256" y="4374795"/>
              <a:ext cx="2799900" cy="1161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15225" lIns="85325" spcFirstLastPara="1" rIns="85325" wrap="square" tIns="15225">
              <a:noAutofit/>
            </a:bodyPr>
            <a:lstStyle/>
            <a:p>
              <a:pPr indent="0" lvl="0" marL="0" marR="0" rtl="0" algn="ctr">
                <a:lnSpc>
                  <a:spcPct val="90000"/>
                </a:lnSpc>
                <a:spcBef>
                  <a:spcPts val="0"/>
                </a:spcBef>
                <a:spcAft>
                  <a:spcPts val="0"/>
                </a:spcAft>
                <a:buClr>
                  <a:schemeClr val="dk1"/>
                </a:buClr>
                <a:buSzPts val="1200"/>
                <a:buFont typeface="Trebuchet MS"/>
                <a:buNone/>
              </a:pPr>
              <a:r>
                <a:rPr b="0" i="0" lang="en-US" sz="1600" u="none" cap="none" strike="noStrike">
                  <a:solidFill>
                    <a:schemeClr val="dk1"/>
                  </a:solidFill>
                  <a:latin typeface="Trebuchet MS"/>
                  <a:ea typeface="Trebuchet MS"/>
                  <a:cs typeface="Trebuchet MS"/>
                  <a:sym typeface="Trebuchet MS"/>
                </a:rPr>
                <a:t>Given a business profile and a customer profile, can </a:t>
              </a:r>
              <a:r>
                <a:rPr lang="en-US" sz="1600">
                  <a:solidFill>
                    <a:schemeClr val="dk1"/>
                  </a:solidFill>
                  <a:latin typeface="Trebuchet MS"/>
                  <a:ea typeface="Trebuchet MS"/>
                  <a:cs typeface="Trebuchet MS"/>
                  <a:sym typeface="Trebuchet MS"/>
                </a:rPr>
                <a:t>we</a:t>
              </a:r>
              <a:r>
                <a:rPr b="0" i="0" lang="en-US" sz="1600" u="none" cap="none" strike="noStrike">
                  <a:solidFill>
                    <a:schemeClr val="dk1"/>
                  </a:solidFill>
                  <a:latin typeface="Trebuchet MS"/>
                  <a:ea typeface="Trebuchet MS"/>
                  <a:cs typeface="Trebuchet MS"/>
                  <a:sym typeface="Trebuchet MS"/>
                </a:rPr>
                <a:t> estimate the rating that the customer would give to the business?</a:t>
              </a:r>
              <a:endParaRPr b="0" i="0" sz="1600" u="none" cap="none" strike="noStrike">
                <a:solidFill>
                  <a:schemeClr val="dk1"/>
                </a:solidFill>
                <a:latin typeface="Trebuchet MS"/>
                <a:ea typeface="Trebuchet MS"/>
                <a:cs typeface="Trebuchet MS"/>
                <a:sym typeface="Trebuchet MS"/>
              </a:endParaRPr>
            </a:p>
          </p:txBody>
        </p:sp>
        <p:sp>
          <p:nvSpPr>
            <p:cNvPr id="367" name="Google Shape;367;p10"/>
            <p:cNvSpPr txBox="1"/>
            <p:nvPr/>
          </p:nvSpPr>
          <p:spPr>
            <a:xfrm>
              <a:off x="3733703" y="4374795"/>
              <a:ext cx="2612400" cy="1161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15225" lIns="85325" spcFirstLastPara="1" rIns="85325" wrap="square" tIns="15225">
              <a:noAutofit/>
            </a:bodyPr>
            <a:lstStyle/>
            <a:p>
              <a:pPr indent="0" lvl="0" marL="0" marR="0" rtl="0" algn="ctr">
                <a:lnSpc>
                  <a:spcPct val="90000"/>
                </a:lnSpc>
                <a:spcBef>
                  <a:spcPts val="0"/>
                </a:spcBef>
                <a:spcAft>
                  <a:spcPts val="0"/>
                </a:spcAft>
                <a:buClr>
                  <a:schemeClr val="dk1"/>
                </a:buClr>
                <a:buSzPts val="1200"/>
                <a:buFont typeface="Trebuchet MS"/>
                <a:buNone/>
              </a:pPr>
              <a:r>
                <a:rPr b="0" i="0" lang="en-US" sz="1600" u="none" cap="none" strike="noStrike">
                  <a:solidFill>
                    <a:schemeClr val="dk1"/>
                  </a:solidFill>
                  <a:latin typeface="Trebuchet MS"/>
                  <a:ea typeface="Trebuchet MS"/>
                  <a:cs typeface="Trebuchet MS"/>
                  <a:sym typeface="Trebuchet MS"/>
                </a:rPr>
                <a:t>What are the key features in the business profile/customer profile that influence a customer’s impression of a business?</a:t>
              </a:r>
              <a:endParaRPr b="0" i="0" sz="1600" u="none" cap="none" strike="noStrike">
                <a:solidFill>
                  <a:schemeClr val="dk1"/>
                </a:solidFill>
                <a:latin typeface="Trebuchet MS"/>
                <a:ea typeface="Trebuchet MS"/>
                <a:cs typeface="Trebuchet MS"/>
                <a:sym typeface="Trebuchet MS"/>
              </a:endParaRPr>
            </a:p>
          </p:txBody>
        </p:sp>
        <p:sp>
          <p:nvSpPr>
            <p:cNvPr id="368" name="Google Shape;368;p10"/>
            <p:cNvSpPr txBox="1"/>
            <p:nvPr/>
          </p:nvSpPr>
          <p:spPr>
            <a:xfrm>
              <a:off x="6474655" y="4374717"/>
              <a:ext cx="2406600" cy="11904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15225" lIns="85325" spcFirstLastPara="1" rIns="85325" wrap="square" tIns="15225">
              <a:noAutofit/>
            </a:bodyPr>
            <a:lstStyle/>
            <a:p>
              <a:pPr indent="0" lvl="0" marL="0" marR="0" rtl="0" algn="ctr">
                <a:lnSpc>
                  <a:spcPct val="90000"/>
                </a:lnSpc>
                <a:spcBef>
                  <a:spcPts val="0"/>
                </a:spcBef>
                <a:spcAft>
                  <a:spcPts val="0"/>
                </a:spcAft>
                <a:buClr>
                  <a:schemeClr val="dk1"/>
                </a:buClr>
                <a:buSzPts val="1200"/>
                <a:buFont typeface="Trebuchet MS"/>
                <a:buNone/>
              </a:pPr>
              <a:r>
                <a:rPr b="0" i="0" lang="en-US" sz="1600" u="none" cap="none" strike="noStrike">
                  <a:solidFill>
                    <a:schemeClr val="dk1"/>
                  </a:solidFill>
                  <a:latin typeface="Trebuchet MS"/>
                  <a:ea typeface="Trebuchet MS"/>
                  <a:cs typeface="Trebuchet MS"/>
                  <a:sym typeface="Trebuchet MS"/>
                </a:rPr>
                <a:t>How can businesses address any identifiable trends in customer rating behaviors?</a:t>
              </a:r>
              <a:endParaRPr b="0" i="0" sz="1600" u="none" cap="none" strike="noStrike">
                <a:solidFill>
                  <a:schemeClr val="dk1"/>
                </a:solidFill>
                <a:latin typeface="Trebuchet MS"/>
                <a:ea typeface="Trebuchet MS"/>
                <a:cs typeface="Trebuchet MS"/>
                <a:sym typeface="Trebuchet MS"/>
              </a:endParaRPr>
            </a:p>
          </p:txBody>
        </p:sp>
      </p:grpSp>
      <p:sp>
        <p:nvSpPr>
          <p:cNvPr id="369" name="Google Shape;369;p10"/>
          <p:cNvSpPr txBox="1"/>
          <p:nvPr/>
        </p:nvSpPr>
        <p:spPr>
          <a:xfrm>
            <a:off x="460425" y="790725"/>
            <a:ext cx="9038700" cy="1147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500">
                <a:solidFill>
                  <a:schemeClr val="dk1"/>
                </a:solidFill>
                <a:latin typeface="Trebuchet MS"/>
                <a:ea typeface="Trebuchet MS"/>
                <a:cs typeface="Trebuchet MS"/>
                <a:sym typeface="Trebuchet MS"/>
              </a:rPr>
              <a:t>Overall, we recommend </a:t>
            </a:r>
            <a:r>
              <a:rPr lang="en-US" sz="1500">
                <a:solidFill>
                  <a:schemeClr val="dk1"/>
                </a:solidFill>
                <a:latin typeface="Trebuchet MS"/>
                <a:ea typeface="Trebuchet MS"/>
                <a:cs typeface="Trebuchet MS"/>
                <a:sym typeface="Trebuchet MS"/>
              </a:rPr>
              <a:t>that Yelp businesses </a:t>
            </a:r>
            <a:r>
              <a:rPr b="1" lang="en-US" sz="1500">
                <a:solidFill>
                  <a:schemeClr val="dk1"/>
                </a:solidFill>
                <a:latin typeface="Trebuchet MS"/>
                <a:ea typeface="Trebuchet MS"/>
                <a:cs typeface="Trebuchet MS"/>
                <a:sym typeface="Trebuchet MS"/>
              </a:rPr>
              <a:t>utilize our XGBoost model to design targeted customer marketing strategies </a:t>
            </a:r>
            <a:r>
              <a:rPr lang="en-US" sz="1500">
                <a:solidFill>
                  <a:schemeClr val="dk1"/>
                </a:solidFill>
                <a:latin typeface="Trebuchet MS"/>
                <a:ea typeface="Trebuchet MS"/>
                <a:cs typeface="Trebuchet MS"/>
                <a:sym typeface="Trebuchet MS"/>
              </a:rPr>
              <a:t>by emphasizing key identified business features, such as open hours and wifi availability, in advertisements and using the list of predicted risky customers to design targeted strategies to prevent negative reviews.</a:t>
            </a:r>
            <a:endParaRPr sz="1500">
              <a:solidFill>
                <a:srgbClr val="3F3F3F"/>
              </a:solidFill>
              <a:latin typeface="Trebuchet MS"/>
              <a:ea typeface="Trebuchet MS"/>
              <a:cs typeface="Trebuchet MS"/>
              <a:sym typeface="Trebuchet MS"/>
            </a:endParaRPr>
          </a:p>
        </p:txBody>
      </p:sp>
      <p:sp>
        <p:nvSpPr>
          <p:cNvPr id="370" name="Google Shape;370;p10"/>
          <p:cNvSpPr/>
          <p:nvPr/>
        </p:nvSpPr>
        <p:spPr>
          <a:xfrm>
            <a:off x="915761" y="3572609"/>
            <a:ext cx="2383800" cy="2788800"/>
          </a:xfrm>
          <a:prstGeom prst="roundRect">
            <a:avLst>
              <a:gd fmla="val 16667" name="adj"/>
            </a:avLst>
          </a:prstGeom>
          <a:solidFill>
            <a:srgbClr val="E8EDC7">
              <a:alpha val="89800"/>
            </a:srgbClr>
          </a:solidFill>
          <a:ln>
            <a:noFill/>
          </a:ln>
          <a:effectLst>
            <a:outerShdw blurRad="57150" rotWithShape="0" algn="bl" dir="127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Trebuchet MS"/>
                <a:ea typeface="Trebuchet MS"/>
                <a:cs typeface="Trebuchet MS"/>
                <a:sym typeface="Trebuchet MS"/>
              </a:rPr>
              <a:t>Yes! Based on our analysis, </a:t>
            </a:r>
            <a:r>
              <a:rPr b="1" lang="en-US" sz="1200">
                <a:latin typeface="Trebuchet MS"/>
                <a:ea typeface="Trebuchet MS"/>
                <a:cs typeface="Trebuchet MS"/>
                <a:sym typeface="Trebuchet MS"/>
              </a:rPr>
              <a:t>XGBoost model </a:t>
            </a:r>
            <a:r>
              <a:rPr lang="en-US" sz="1200">
                <a:latin typeface="Trebuchet MS"/>
                <a:ea typeface="Trebuchet MS"/>
                <a:cs typeface="Trebuchet MS"/>
                <a:sym typeface="Trebuchet MS"/>
              </a:rPr>
              <a:t>yields</a:t>
            </a:r>
            <a:r>
              <a:rPr lang="en-US" sz="1200">
                <a:latin typeface="Trebuchet MS"/>
                <a:ea typeface="Trebuchet MS"/>
                <a:cs typeface="Trebuchet MS"/>
                <a:sym typeface="Trebuchet MS"/>
              </a:rPr>
              <a:t> the best predictive outcomes for the Yelp dataset. However, it is important to consider other macrotrends outside of the data which influence predictability, such as the COVID19 pandemic.</a:t>
            </a:r>
            <a:endParaRPr sz="1200">
              <a:latin typeface="Trebuchet MS"/>
              <a:ea typeface="Trebuchet MS"/>
              <a:cs typeface="Trebuchet MS"/>
              <a:sym typeface="Trebuchet MS"/>
            </a:endParaRPr>
          </a:p>
        </p:txBody>
      </p:sp>
      <p:sp>
        <p:nvSpPr>
          <p:cNvPr id="371" name="Google Shape;371;p10"/>
          <p:cNvSpPr/>
          <p:nvPr/>
        </p:nvSpPr>
        <p:spPr>
          <a:xfrm>
            <a:off x="3707400" y="3572609"/>
            <a:ext cx="2383800" cy="2788800"/>
          </a:xfrm>
          <a:prstGeom prst="roundRect">
            <a:avLst>
              <a:gd fmla="val 16667" name="adj"/>
            </a:avLst>
          </a:prstGeom>
          <a:solidFill>
            <a:srgbClr val="E8EDC7">
              <a:alpha val="89800"/>
            </a:srgbClr>
          </a:solidFill>
          <a:ln>
            <a:noFill/>
          </a:ln>
          <a:effectLst>
            <a:outerShdw blurRad="57150" rotWithShape="0" algn="bl" dir="1272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rebuchet MS"/>
                <a:ea typeface="Trebuchet MS"/>
                <a:cs typeface="Trebuchet MS"/>
                <a:sym typeface="Trebuchet MS"/>
              </a:rPr>
              <a:t>Key features identified from XGBoost include:</a:t>
            </a:r>
            <a:endParaRPr sz="1200">
              <a:latin typeface="Trebuchet MS"/>
              <a:ea typeface="Trebuchet MS"/>
              <a:cs typeface="Trebuchet MS"/>
              <a:sym typeface="Trebuchet MS"/>
            </a:endParaRPr>
          </a:p>
          <a:p>
            <a:pPr indent="0" lvl="0" marL="0" rtl="0" algn="ctr">
              <a:spcBef>
                <a:spcPts val="0"/>
              </a:spcBef>
              <a:spcAft>
                <a:spcPts val="0"/>
              </a:spcAft>
              <a:buNone/>
            </a:pPr>
            <a:r>
              <a:t/>
            </a:r>
            <a:endParaRPr sz="1200">
              <a:latin typeface="Trebuchet MS"/>
              <a:ea typeface="Trebuchet MS"/>
              <a:cs typeface="Trebuchet MS"/>
              <a:sym typeface="Trebuchet MS"/>
            </a:endParaRPr>
          </a:p>
          <a:p>
            <a:pPr indent="0" lvl="0" marL="0" rtl="0" algn="ctr">
              <a:spcBef>
                <a:spcPts val="0"/>
              </a:spcBef>
              <a:spcAft>
                <a:spcPts val="0"/>
              </a:spcAft>
              <a:buNone/>
            </a:pPr>
            <a:r>
              <a:rPr lang="en-US" sz="1200" u="sng">
                <a:latin typeface="Trebuchet MS"/>
                <a:ea typeface="Trebuchet MS"/>
                <a:cs typeface="Trebuchet MS"/>
                <a:sym typeface="Trebuchet MS"/>
              </a:rPr>
              <a:t>Business</a:t>
            </a:r>
            <a:r>
              <a:rPr lang="en-US" sz="1200" u="sng">
                <a:latin typeface="Trebuchet MS"/>
                <a:ea typeface="Trebuchet MS"/>
                <a:cs typeface="Trebuchet MS"/>
                <a:sym typeface="Trebuchet MS"/>
              </a:rPr>
              <a:t> profile:</a:t>
            </a:r>
            <a:r>
              <a:rPr lang="en-US" sz="1200">
                <a:latin typeface="Trebuchet MS"/>
                <a:ea typeface="Trebuchet MS"/>
                <a:cs typeface="Trebuchet MS"/>
                <a:sym typeface="Trebuchet MS"/>
              </a:rPr>
              <a:t> </a:t>
            </a:r>
            <a:endParaRPr sz="1200">
              <a:latin typeface="Trebuchet MS"/>
              <a:ea typeface="Trebuchet MS"/>
              <a:cs typeface="Trebuchet MS"/>
              <a:sym typeface="Trebuchet MS"/>
            </a:endParaRPr>
          </a:p>
          <a:p>
            <a:pPr indent="0" lvl="0" marL="0" rtl="0" algn="ctr">
              <a:spcBef>
                <a:spcPts val="0"/>
              </a:spcBef>
              <a:spcAft>
                <a:spcPts val="0"/>
              </a:spcAft>
              <a:buNone/>
            </a:pPr>
            <a:r>
              <a:rPr lang="en-US" sz="1200">
                <a:latin typeface="Trebuchet MS"/>
                <a:ea typeface="Trebuchet MS"/>
                <a:cs typeface="Trebuchet MS"/>
                <a:sym typeface="Trebuchet MS"/>
              </a:rPr>
              <a:t>open hours, restaurant price range, and wifi </a:t>
            </a:r>
            <a:r>
              <a:rPr lang="en-US" sz="1200">
                <a:latin typeface="Trebuchet MS"/>
                <a:ea typeface="Trebuchet MS"/>
                <a:cs typeface="Trebuchet MS"/>
                <a:sym typeface="Trebuchet MS"/>
              </a:rPr>
              <a:t>availability.</a:t>
            </a:r>
            <a:endParaRPr sz="1200">
              <a:latin typeface="Trebuchet MS"/>
              <a:ea typeface="Trebuchet MS"/>
              <a:cs typeface="Trebuchet MS"/>
              <a:sym typeface="Trebuchet MS"/>
            </a:endParaRPr>
          </a:p>
          <a:p>
            <a:pPr indent="0" lvl="0" marL="0" rtl="0" algn="ctr">
              <a:spcBef>
                <a:spcPts val="0"/>
              </a:spcBef>
              <a:spcAft>
                <a:spcPts val="0"/>
              </a:spcAft>
              <a:buNone/>
            </a:pPr>
            <a:r>
              <a:t/>
            </a:r>
            <a:endParaRPr sz="1200">
              <a:latin typeface="Trebuchet MS"/>
              <a:ea typeface="Trebuchet MS"/>
              <a:cs typeface="Trebuchet MS"/>
              <a:sym typeface="Trebuchet MS"/>
            </a:endParaRPr>
          </a:p>
          <a:p>
            <a:pPr indent="0" lvl="0" marL="0" rtl="0" algn="ctr">
              <a:spcBef>
                <a:spcPts val="0"/>
              </a:spcBef>
              <a:spcAft>
                <a:spcPts val="0"/>
              </a:spcAft>
              <a:buNone/>
            </a:pPr>
            <a:r>
              <a:rPr lang="en-US" sz="1200" u="sng">
                <a:latin typeface="Trebuchet MS"/>
                <a:ea typeface="Trebuchet MS"/>
                <a:cs typeface="Trebuchet MS"/>
                <a:sym typeface="Trebuchet MS"/>
              </a:rPr>
              <a:t>Customer profile:</a:t>
            </a:r>
            <a:r>
              <a:rPr lang="en-US" sz="1200">
                <a:latin typeface="Trebuchet MS"/>
                <a:ea typeface="Trebuchet MS"/>
                <a:cs typeface="Trebuchet MS"/>
                <a:sym typeface="Trebuchet MS"/>
              </a:rPr>
              <a:t> </a:t>
            </a:r>
            <a:endParaRPr sz="1200">
              <a:latin typeface="Trebuchet MS"/>
              <a:ea typeface="Trebuchet MS"/>
              <a:cs typeface="Trebuchet MS"/>
              <a:sym typeface="Trebuchet MS"/>
            </a:endParaRPr>
          </a:p>
          <a:p>
            <a:pPr indent="0" lvl="0" marL="0" rtl="0" algn="ctr">
              <a:spcBef>
                <a:spcPts val="0"/>
              </a:spcBef>
              <a:spcAft>
                <a:spcPts val="0"/>
              </a:spcAft>
              <a:buNone/>
            </a:pPr>
            <a:r>
              <a:rPr lang="en-US" sz="1200">
                <a:latin typeface="Trebuchet MS"/>
                <a:ea typeface="Trebuchet MS"/>
                <a:cs typeface="Trebuchet MS"/>
                <a:sym typeface="Trebuchet MS"/>
              </a:rPr>
              <a:t>number of overall reviews and the cool reviews</a:t>
            </a:r>
            <a:endParaRPr sz="1200">
              <a:latin typeface="Trebuchet MS"/>
              <a:ea typeface="Trebuchet MS"/>
              <a:cs typeface="Trebuchet MS"/>
              <a:sym typeface="Trebuchet MS"/>
            </a:endParaRPr>
          </a:p>
        </p:txBody>
      </p:sp>
      <p:sp>
        <p:nvSpPr>
          <p:cNvPr id="372" name="Google Shape;372;p10"/>
          <p:cNvSpPr/>
          <p:nvPr/>
        </p:nvSpPr>
        <p:spPr>
          <a:xfrm>
            <a:off x="6499039" y="3572609"/>
            <a:ext cx="2457000" cy="2788800"/>
          </a:xfrm>
          <a:prstGeom prst="roundRect">
            <a:avLst>
              <a:gd fmla="val 16667" name="adj"/>
            </a:avLst>
          </a:prstGeom>
          <a:solidFill>
            <a:srgbClr val="E8EDC7">
              <a:alpha val="89800"/>
            </a:srgbClr>
          </a:solidFill>
          <a:ln>
            <a:noFill/>
          </a:ln>
          <a:effectLst>
            <a:outerShdw blurRad="57150" rotWithShape="0" algn="bl" dir="1272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rebuchet MS"/>
                <a:ea typeface="Trebuchet MS"/>
                <a:cs typeface="Trebuchet MS"/>
                <a:sym typeface="Trebuchet MS"/>
              </a:rPr>
              <a:t>Using the predicted user’s ratings from our XGBoost model, businesses can improve their ratings by using targeted marketing strategies towards each customer group, particularly the risky customers that are </a:t>
            </a:r>
            <a:r>
              <a:rPr lang="en-US" sz="1200">
                <a:latin typeface="Trebuchet MS"/>
                <a:ea typeface="Trebuchet MS"/>
                <a:cs typeface="Trebuchet MS"/>
                <a:sym typeface="Trebuchet MS"/>
              </a:rPr>
              <a:t>predictive</a:t>
            </a:r>
            <a:r>
              <a:rPr lang="en-US" sz="1200">
                <a:latin typeface="Trebuchet MS"/>
                <a:ea typeface="Trebuchet MS"/>
                <a:cs typeface="Trebuchet MS"/>
                <a:sym typeface="Trebuchet MS"/>
              </a:rPr>
              <a:t> to give lower reviews.</a:t>
            </a:r>
            <a:endParaRPr sz="1200">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309f7455e88_2_1"/>
          <p:cNvSpPr txBox="1"/>
          <p:nvPr>
            <p:ph type="title"/>
          </p:nvPr>
        </p:nvSpPr>
        <p:spPr>
          <a:xfrm>
            <a:off x="586475" y="392450"/>
            <a:ext cx="8596800" cy="2652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Key Business Strategy Recommendation</a:t>
            </a:r>
            <a:endParaRPr/>
          </a:p>
        </p:txBody>
      </p:sp>
      <p:sp>
        <p:nvSpPr>
          <p:cNvPr id="378" name="Google Shape;378;g309f7455e88_2_1"/>
          <p:cNvSpPr txBox="1"/>
          <p:nvPr/>
        </p:nvSpPr>
        <p:spPr>
          <a:xfrm>
            <a:off x="586475" y="974975"/>
            <a:ext cx="9200100" cy="8505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US" sz="1500">
                <a:solidFill>
                  <a:schemeClr val="dk1"/>
                </a:solidFill>
                <a:latin typeface="Trebuchet MS"/>
                <a:ea typeface="Trebuchet MS"/>
                <a:cs typeface="Trebuchet MS"/>
                <a:sym typeface="Trebuchet MS"/>
              </a:rPr>
              <a:t>For the specific marketing strategy, our main </a:t>
            </a:r>
            <a:r>
              <a:rPr b="1" lang="en-US" sz="1500">
                <a:solidFill>
                  <a:schemeClr val="dk1"/>
                </a:solidFill>
                <a:latin typeface="Trebuchet MS"/>
                <a:ea typeface="Trebuchet MS"/>
                <a:cs typeface="Trebuchet MS"/>
                <a:sym typeface="Trebuchet MS"/>
              </a:rPr>
              <a:t>recommendation</a:t>
            </a:r>
            <a:r>
              <a:rPr b="1" lang="en-US" sz="1500">
                <a:solidFill>
                  <a:schemeClr val="dk1"/>
                </a:solidFill>
                <a:latin typeface="Trebuchet MS"/>
                <a:ea typeface="Trebuchet MS"/>
                <a:cs typeface="Trebuchet MS"/>
                <a:sym typeface="Trebuchet MS"/>
              </a:rPr>
              <a:t> is for Yelp to use the XGBoost customer rating predictions to help businesses identify at-risk customers and design different consumer</a:t>
            </a:r>
            <a:r>
              <a:rPr b="1" lang="en-US" sz="1500">
                <a:solidFill>
                  <a:schemeClr val="dk1"/>
                </a:solidFill>
                <a:latin typeface="Trebuchet MS"/>
                <a:ea typeface="Trebuchet MS"/>
                <a:cs typeface="Trebuchet MS"/>
                <a:sym typeface="Trebuchet MS"/>
              </a:rPr>
              <a:t> refunds / remediation plans for each level of risk.  </a:t>
            </a:r>
            <a:r>
              <a:rPr lang="en-US" sz="1500">
                <a:solidFill>
                  <a:schemeClr val="dk1"/>
                </a:solidFill>
                <a:latin typeface="Trebuchet MS"/>
                <a:ea typeface="Trebuchet MS"/>
                <a:cs typeface="Trebuchet MS"/>
                <a:sym typeface="Trebuchet MS"/>
              </a:rPr>
              <a:t>For example, customers predicted to give low ratings, businesses can design specialized customer support steps that go above and beyond typical expectations to reduce the risk that the customer will write a review after a bad experience (e.g. higher $ credit for a next visit).</a:t>
            </a:r>
            <a:endParaRPr sz="1500">
              <a:solidFill>
                <a:srgbClr val="3F3F3F"/>
              </a:solidFill>
              <a:latin typeface="Trebuchet MS"/>
              <a:ea typeface="Trebuchet MS"/>
              <a:cs typeface="Trebuchet MS"/>
              <a:sym typeface="Trebuchet MS"/>
            </a:endParaRPr>
          </a:p>
        </p:txBody>
      </p:sp>
      <p:pic>
        <p:nvPicPr>
          <p:cNvPr id="379" name="Google Shape;379;g309f7455e88_2_1"/>
          <p:cNvPicPr preferRelativeResize="0"/>
          <p:nvPr/>
        </p:nvPicPr>
        <p:blipFill>
          <a:blip r:embed="rId3">
            <a:alphaModFix/>
          </a:blip>
          <a:stretch>
            <a:fillRect/>
          </a:stretch>
        </p:blipFill>
        <p:spPr>
          <a:xfrm>
            <a:off x="586475" y="2470425"/>
            <a:ext cx="7471652" cy="4387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g309f7455e88_3_68"/>
          <p:cNvSpPr txBox="1"/>
          <p:nvPr>
            <p:ph type="title"/>
          </p:nvPr>
        </p:nvSpPr>
        <p:spPr>
          <a:xfrm>
            <a:off x="2409450" y="256200"/>
            <a:ext cx="86925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Additional </a:t>
            </a:r>
            <a:r>
              <a:rPr lang="en-US"/>
              <a:t>Business</a:t>
            </a:r>
            <a:r>
              <a:rPr lang="en-US"/>
              <a:t> Strategy </a:t>
            </a:r>
            <a:endParaRPr/>
          </a:p>
          <a:p>
            <a:pPr indent="0" lvl="0" marL="0" rtl="0" algn="l">
              <a:spcBef>
                <a:spcPts val="0"/>
              </a:spcBef>
              <a:spcAft>
                <a:spcPts val="0"/>
              </a:spcAft>
              <a:buClr>
                <a:schemeClr val="accent1"/>
              </a:buClr>
              <a:buSzPts val="3600"/>
              <a:buFont typeface="Trebuchet MS"/>
              <a:buNone/>
            </a:pPr>
            <a:r>
              <a:rPr lang="en-US"/>
              <a:t>Recommendations</a:t>
            </a:r>
            <a:endParaRPr/>
          </a:p>
        </p:txBody>
      </p:sp>
      <p:pic>
        <p:nvPicPr>
          <p:cNvPr descr="Magnifying glass showing decling performance" id="385" name="Google Shape;385;g309f7455e88_3_68"/>
          <p:cNvPicPr preferRelativeResize="0"/>
          <p:nvPr/>
        </p:nvPicPr>
        <p:blipFill rotWithShape="1">
          <a:blip r:embed="rId3">
            <a:alphaModFix/>
          </a:blip>
          <a:srcRect b="0" l="24787" r="48639" t="0"/>
          <a:stretch/>
        </p:blipFill>
        <p:spPr>
          <a:xfrm>
            <a:off x="20" y="10"/>
            <a:ext cx="2734056" cy="6875145"/>
          </a:xfrm>
          <a:custGeom>
            <a:rect b="b" l="l" r="r" t="t"/>
            <a:pathLst>
              <a:path extrusionOk="0" h="6858000" w="2734056">
                <a:moveTo>
                  <a:pt x="0" y="0"/>
                </a:moveTo>
                <a:lnTo>
                  <a:pt x="1674254" y="0"/>
                </a:lnTo>
                <a:lnTo>
                  <a:pt x="2734056" y="6850199"/>
                </a:lnTo>
                <a:lnTo>
                  <a:pt x="2734056" y="6858000"/>
                </a:lnTo>
                <a:lnTo>
                  <a:pt x="461457" y="6858000"/>
                </a:lnTo>
                <a:lnTo>
                  <a:pt x="0" y="4134118"/>
                </a:lnTo>
                <a:close/>
              </a:path>
            </a:pathLst>
          </a:custGeom>
          <a:noFill/>
          <a:ln>
            <a:noFill/>
          </a:ln>
        </p:spPr>
      </p:pic>
      <p:sp>
        <p:nvSpPr>
          <p:cNvPr id="386" name="Google Shape;386;g309f7455e88_3_68"/>
          <p:cNvSpPr/>
          <p:nvPr/>
        </p:nvSpPr>
        <p:spPr>
          <a:xfrm>
            <a:off x="0" y="4013201"/>
            <a:ext cx="476700" cy="2844900"/>
          </a:xfrm>
          <a:prstGeom prst="triangle">
            <a:avLst>
              <a:gd fmla="val 0" name="adj"/>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387" name="Google Shape;387;g309f7455e88_3_68"/>
          <p:cNvSpPr txBox="1"/>
          <p:nvPr>
            <p:ph idx="1" type="body"/>
          </p:nvPr>
        </p:nvSpPr>
        <p:spPr>
          <a:xfrm>
            <a:off x="2642375" y="1279125"/>
            <a:ext cx="7212600" cy="45198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sz="1600">
              <a:solidFill>
                <a:schemeClr val="dk1"/>
              </a:solidFill>
            </a:endParaRPr>
          </a:p>
          <a:p>
            <a:pPr indent="0" lvl="0" marL="342900" rtl="0" algn="l">
              <a:spcBef>
                <a:spcPts val="1000"/>
              </a:spcBef>
              <a:spcAft>
                <a:spcPts val="0"/>
              </a:spcAft>
              <a:buNone/>
            </a:pPr>
            <a:r>
              <a:t/>
            </a:r>
            <a:endParaRPr sz="800">
              <a:solidFill>
                <a:schemeClr val="dk1"/>
              </a:solidFill>
            </a:endParaRPr>
          </a:p>
          <a:p>
            <a:pPr indent="-353060" lvl="0" marL="342900" rtl="0" algn="l">
              <a:spcBef>
                <a:spcPts val="0"/>
              </a:spcBef>
              <a:spcAft>
                <a:spcPts val="0"/>
              </a:spcAft>
              <a:buClr>
                <a:schemeClr val="dk1"/>
              </a:buClr>
              <a:buSzPts val="1600"/>
              <a:buChar char="►"/>
            </a:pPr>
            <a:r>
              <a:rPr b="1" lang="en-US" sz="1600">
                <a:solidFill>
                  <a:schemeClr val="dk1"/>
                </a:solidFill>
                <a:highlight>
                  <a:srgbClr val="FFFFFF"/>
                </a:highlight>
              </a:rPr>
              <a:t>Engagement Offers:</a:t>
            </a:r>
            <a:r>
              <a:rPr lang="en-US" sz="1600">
                <a:solidFill>
                  <a:schemeClr val="dk1"/>
                </a:solidFill>
                <a:highlight>
                  <a:srgbClr val="FFFFFF"/>
                </a:highlight>
              </a:rPr>
              <a:t> For businesses with high predicted ratings they can consider initiatives to maintain engagement such as loyalty programs or exclusive offers.</a:t>
            </a:r>
            <a:endParaRPr sz="1600">
              <a:solidFill>
                <a:schemeClr val="dk1"/>
              </a:solidFill>
              <a:highlight>
                <a:srgbClr val="FFFFFF"/>
              </a:highlight>
            </a:endParaRPr>
          </a:p>
          <a:p>
            <a:pPr indent="0" lvl="0" marL="342900" rtl="0" algn="l">
              <a:spcBef>
                <a:spcPts val="0"/>
              </a:spcBef>
              <a:spcAft>
                <a:spcPts val="0"/>
              </a:spcAft>
              <a:buNone/>
            </a:pPr>
            <a:r>
              <a:t/>
            </a:r>
            <a:endParaRPr sz="1600">
              <a:solidFill>
                <a:schemeClr val="dk1"/>
              </a:solidFill>
              <a:highlight>
                <a:srgbClr val="FFFFFF"/>
              </a:highlight>
            </a:endParaRPr>
          </a:p>
          <a:p>
            <a:pPr indent="-353060" lvl="0" marL="342900" rtl="0" algn="l">
              <a:spcBef>
                <a:spcPts val="0"/>
              </a:spcBef>
              <a:spcAft>
                <a:spcPts val="0"/>
              </a:spcAft>
              <a:buClr>
                <a:schemeClr val="dk1"/>
              </a:buClr>
              <a:buSzPts val="1600"/>
              <a:buChar char="►"/>
            </a:pPr>
            <a:r>
              <a:rPr b="1" lang="en-US" sz="1600">
                <a:solidFill>
                  <a:schemeClr val="dk1"/>
                </a:solidFill>
                <a:highlight>
                  <a:srgbClr val="FFFFFF"/>
                </a:highlight>
              </a:rPr>
              <a:t>Business Marketing: </a:t>
            </a:r>
            <a:r>
              <a:rPr lang="en-US" sz="1600">
                <a:solidFill>
                  <a:schemeClr val="dk1"/>
                </a:solidFill>
                <a:highlight>
                  <a:srgbClr val="FFFFFF"/>
                </a:highlight>
              </a:rPr>
              <a:t>Using the key influential business features listed, such as open hours and wifi availability, businesses can focus marketing efforts towards highlighting these offerings.</a:t>
            </a:r>
            <a:endParaRPr sz="1600">
              <a:solidFill>
                <a:schemeClr val="dk1"/>
              </a:solidFill>
              <a:highlight>
                <a:srgbClr val="FFFFFF"/>
              </a:highlight>
            </a:endParaRPr>
          </a:p>
          <a:p>
            <a:pPr indent="0" lvl="0" marL="342900" rtl="0" algn="l">
              <a:spcBef>
                <a:spcPts val="0"/>
              </a:spcBef>
              <a:spcAft>
                <a:spcPts val="0"/>
              </a:spcAft>
              <a:buNone/>
            </a:pPr>
            <a:r>
              <a:t/>
            </a:r>
            <a:endParaRPr sz="800">
              <a:solidFill>
                <a:schemeClr val="dk1"/>
              </a:solidFill>
              <a:highlight>
                <a:srgbClr val="FFFFFF"/>
              </a:highlight>
            </a:endParaRPr>
          </a:p>
          <a:p>
            <a:pPr indent="-353060" lvl="0" marL="342900" rtl="0" algn="l">
              <a:spcBef>
                <a:spcPts val="1000"/>
              </a:spcBef>
              <a:spcAft>
                <a:spcPts val="0"/>
              </a:spcAft>
              <a:buClr>
                <a:schemeClr val="dk1"/>
              </a:buClr>
              <a:buSzPts val="1600"/>
              <a:buFont typeface="Trebuchet MS"/>
              <a:buChar char="►"/>
            </a:pPr>
            <a:r>
              <a:rPr b="1" lang="en-US" sz="1600">
                <a:solidFill>
                  <a:schemeClr val="dk1"/>
                </a:solidFill>
              </a:rPr>
              <a:t>A/B Testing future strategies: </a:t>
            </a:r>
            <a:r>
              <a:rPr lang="en-US" sz="1600">
                <a:solidFill>
                  <a:schemeClr val="dk1"/>
                </a:solidFill>
              </a:rPr>
              <a:t>We recommend running a series of customer tests to determine the </a:t>
            </a:r>
            <a:r>
              <a:rPr lang="en-US" sz="1600">
                <a:solidFill>
                  <a:schemeClr val="dk1"/>
                </a:solidFill>
              </a:rPr>
              <a:t>best loyalty and customer support to customers before rolling out one initiative to all customers in each cluster. Customer behavior can be difficult to predict as there are many factors not captured in the data, so rapid A/B testing will help support the success of any strategies implemented.</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g309f7455e88_0_35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Agenda</a:t>
            </a:r>
            <a:endParaRPr/>
          </a:p>
        </p:txBody>
      </p:sp>
      <p:grpSp>
        <p:nvGrpSpPr>
          <p:cNvPr id="155" name="Google Shape;155;g309f7455e88_0_353"/>
          <p:cNvGrpSpPr/>
          <p:nvPr/>
        </p:nvGrpSpPr>
        <p:grpSpPr>
          <a:xfrm>
            <a:off x="714707" y="1408825"/>
            <a:ext cx="7814318" cy="745800"/>
            <a:chOff x="569535" y="1659975"/>
            <a:chExt cx="7752300" cy="745800"/>
          </a:xfrm>
        </p:grpSpPr>
        <p:sp>
          <p:nvSpPr>
            <p:cNvPr id="156" name="Google Shape;156;g309f7455e88_0_353"/>
            <p:cNvSpPr/>
            <p:nvPr/>
          </p:nvSpPr>
          <p:spPr>
            <a:xfrm>
              <a:off x="569535" y="1659975"/>
              <a:ext cx="77523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157" name="Google Shape;157;g309f7455e88_0_353"/>
            <p:cNvSpPr txBox="1"/>
            <p:nvPr/>
          </p:nvSpPr>
          <p:spPr>
            <a:xfrm>
              <a:off x="781377" y="1712225"/>
              <a:ext cx="6250200" cy="67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1. Contributors</a:t>
              </a:r>
              <a:endParaRPr b="1" sz="2200">
                <a:solidFill>
                  <a:srgbClr val="7F7F7F"/>
                </a:solidFill>
                <a:latin typeface="Trebuchet MS"/>
                <a:ea typeface="Trebuchet MS"/>
                <a:cs typeface="Trebuchet MS"/>
                <a:sym typeface="Trebuchet MS"/>
              </a:endParaRPr>
            </a:p>
          </p:txBody>
        </p:sp>
      </p:grpSp>
      <p:grpSp>
        <p:nvGrpSpPr>
          <p:cNvPr id="158" name="Google Shape;158;g309f7455e88_0_353"/>
          <p:cNvGrpSpPr/>
          <p:nvPr/>
        </p:nvGrpSpPr>
        <p:grpSpPr>
          <a:xfrm>
            <a:off x="714707" y="2353675"/>
            <a:ext cx="7814030" cy="745800"/>
            <a:chOff x="569537" y="1659975"/>
            <a:chExt cx="8704500" cy="745800"/>
          </a:xfrm>
        </p:grpSpPr>
        <p:sp>
          <p:nvSpPr>
            <p:cNvPr id="159" name="Google Shape;159;g309f7455e88_0_353"/>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160" name="Google Shape;160;g309f7455e88_0_353"/>
            <p:cNvSpPr txBox="1"/>
            <p:nvPr/>
          </p:nvSpPr>
          <p:spPr>
            <a:xfrm>
              <a:off x="781375" y="1712225"/>
              <a:ext cx="49068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2. Objectives</a:t>
              </a:r>
              <a:endParaRPr b="1">
                <a:solidFill>
                  <a:srgbClr val="7F7F7F"/>
                </a:solidFill>
              </a:endParaRPr>
            </a:p>
          </p:txBody>
        </p:sp>
      </p:grpSp>
      <p:grpSp>
        <p:nvGrpSpPr>
          <p:cNvPr id="161" name="Google Shape;161;g309f7455e88_0_353"/>
          <p:cNvGrpSpPr/>
          <p:nvPr/>
        </p:nvGrpSpPr>
        <p:grpSpPr>
          <a:xfrm>
            <a:off x="714707" y="3298525"/>
            <a:ext cx="7814030" cy="745800"/>
            <a:chOff x="569537" y="1659975"/>
            <a:chExt cx="8704500" cy="745800"/>
          </a:xfrm>
        </p:grpSpPr>
        <p:sp>
          <p:nvSpPr>
            <p:cNvPr id="162" name="Google Shape;162;g309f7455e88_0_353"/>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163" name="Google Shape;163;g309f7455e88_0_353"/>
            <p:cNvSpPr txBox="1"/>
            <p:nvPr/>
          </p:nvSpPr>
          <p:spPr>
            <a:xfrm>
              <a:off x="781394" y="1712225"/>
              <a:ext cx="68775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3. Data collection and preparation process</a:t>
              </a:r>
              <a:endParaRPr b="1">
                <a:solidFill>
                  <a:srgbClr val="7F7F7F"/>
                </a:solidFill>
              </a:endParaRPr>
            </a:p>
          </p:txBody>
        </p:sp>
      </p:grpSp>
      <p:grpSp>
        <p:nvGrpSpPr>
          <p:cNvPr id="164" name="Google Shape;164;g309f7455e88_0_353"/>
          <p:cNvGrpSpPr/>
          <p:nvPr/>
        </p:nvGrpSpPr>
        <p:grpSpPr>
          <a:xfrm>
            <a:off x="714707" y="4243375"/>
            <a:ext cx="7969900" cy="745800"/>
            <a:chOff x="569537" y="1659975"/>
            <a:chExt cx="8750439" cy="745800"/>
          </a:xfrm>
        </p:grpSpPr>
        <p:sp>
          <p:nvSpPr>
            <p:cNvPr id="165" name="Google Shape;165;g309f7455e88_0_353"/>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166" name="Google Shape;166;g309f7455e88_0_353"/>
            <p:cNvSpPr txBox="1"/>
            <p:nvPr/>
          </p:nvSpPr>
          <p:spPr>
            <a:xfrm>
              <a:off x="781377" y="1712225"/>
              <a:ext cx="85386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4. Data exploration &amp; modeling</a:t>
              </a:r>
              <a:endParaRPr b="1">
                <a:solidFill>
                  <a:srgbClr val="7F7F7F"/>
                </a:solidFill>
              </a:endParaRPr>
            </a:p>
          </p:txBody>
        </p:sp>
      </p:grpSp>
      <p:grpSp>
        <p:nvGrpSpPr>
          <p:cNvPr id="167" name="Google Shape;167;g309f7455e88_0_353"/>
          <p:cNvGrpSpPr/>
          <p:nvPr/>
        </p:nvGrpSpPr>
        <p:grpSpPr>
          <a:xfrm>
            <a:off x="714707" y="5188225"/>
            <a:ext cx="7928059" cy="745800"/>
            <a:chOff x="569537" y="1659975"/>
            <a:chExt cx="8704500" cy="745800"/>
          </a:xfrm>
        </p:grpSpPr>
        <p:sp>
          <p:nvSpPr>
            <p:cNvPr id="168" name="Google Shape;168;g309f7455e88_0_353"/>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169" name="Google Shape;169;g309f7455e88_0_353"/>
            <p:cNvSpPr txBox="1"/>
            <p:nvPr/>
          </p:nvSpPr>
          <p:spPr>
            <a:xfrm>
              <a:off x="781378" y="1712225"/>
              <a:ext cx="72000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5. Results &amp; recommended business strategies</a:t>
              </a:r>
              <a:endParaRPr b="1">
                <a:solidFill>
                  <a:srgbClr val="7F7F7F"/>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fa20570636_0_0"/>
          <p:cNvSpPr txBox="1"/>
          <p:nvPr>
            <p:ph type="title"/>
          </p:nvPr>
        </p:nvSpPr>
        <p:spPr>
          <a:xfrm>
            <a:off x="703009" y="2677275"/>
            <a:ext cx="8596800" cy="1320900"/>
          </a:xfrm>
          <a:prstGeom prst="rect">
            <a:avLst/>
          </a:prstGeom>
        </p:spPr>
        <p:txBody>
          <a:bodyPr anchorCtr="0" anchor="t" bIns="45700" lIns="91425" spcFirstLastPara="1" rIns="91425" wrap="square" tIns="45700">
            <a:normAutofit/>
          </a:bodyPr>
          <a:lstStyle/>
          <a:p>
            <a:pPr indent="457200" lvl="0" marL="0" rtl="0" algn="ctr">
              <a:spcBef>
                <a:spcPts val="0"/>
              </a:spcBef>
              <a:spcAft>
                <a:spcPts val="0"/>
              </a:spcAft>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g309f7455e88_0_244"/>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Agenda</a:t>
            </a:r>
            <a:endParaRPr/>
          </a:p>
        </p:txBody>
      </p:sp>
      <p:grpSp>
        <p:nvGrpSpPr>
          <p:cNvPr id="175" name="Google Shape;175;g309f7455e88_0_244"/>
          <p:cNvGrpSpPr/>
          <p:nvPr/>
        </p:nvGrpSpPr>
        <p:grpSpPr>
          <a:xfrm>
            <a:off x="714707" y="1408825"/>
            <a:ext cx="7814318" cy="745800"/>
            <a:chOff x="569535" y="1659975"/>
            <a:chExt cx="7752300" cy="745800"/>
          </a:xfrm>
        </p:grpSpPr>
        <p:sp>
          <p:nvSpPr>
            <p:cNvPr id="176" name="Google Shape;176;g309f7455e88_0_244"/>
            <p:cNvSpPr/>
            <p:nvPr/>
          </p:nvSpPr>
          <p:spPr>
            <a:xfrm>
              <a:off x="569535" y="1659975"/>
              <a:ext cx="7752300" cy="745800"/>
            </a:xfrm>
            <a:prstGeom prst="roundRect">
              <a:avLst>
                <a:gd fmla="val 16667" name="adj"/>
              </a:avLst>
            </a:prstGeom>
            <a:solidFill>
              <a:schemeClr val="lt1"/>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177" name="Google Shape;177;g309f7455e88_0_244"/>
            <p:cNvSpPr txBox="1"/>
            <p:nvPr/>
          </p:nvSpPr>
          <p:spPr>
            <a:xfrm>
              <a:off x="781377" y="1712225"/>
              <a:ext cx="6250200" cy="67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1. Contributors</a:t>
              </a:r>
              <a:endParaRPr b="1" sz="2200">
                <a:solidFill>
                  <a:srgbClr val="7F7F7F"/>
                </a:solidFill>
                <a:latin typeface="Trebuchet MS"/>
                <a:ea typeface="Trebuchet MS"/>
                <a:cs typeface="Trebuchet MS"/>
                <a:sym typeface="Trebuchet MS"/>
              </a:endParaRPr>
            </a:p>
          </p:txBody>
        </p:sp>
      </p:grpSp>
      <p:grpSp>
        <p:nvGrpSpPr>
          <p:cNvPr id="178" name="Google Shape;178;g309f7455e88_0_244"/>
          <p:cNvGrpSpPr/>
          <p:nvPr/>
        </p:nvGrpSpPr>
        <p:grpSpPr>
          <a:xfrm>
            <a:off x="714707" y="2353675"/>
            <a:ext cx="7814030" cy="745800"/>
            <a:chOff x="569537" y="1659975"/>
            <a:chExt cx="8704500" cy="745800"/>
          </a:xfrm>
        </p:grpSpPr>
        <p:sp>
          <p:nvSpPr>
            <p:cNvPr id="179" name="Google Shape;179;g309f7455e88_0_244"/>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180" name="Google Shape;180;g309f7455e88_0_244"/>
            <p:cNvSpPr txBox="1"/>
            <p:nvPr/>
          </p:nvSpPr>
          <p:spPr>
            <a:xfrm>
              <a:off x="781375" y="1712225"/>
              <a:ext cx="49068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2. Objectives</a:t>
              </a:r>
              <a:endParaRPr b="1">
                <a:solidFill>
                  <a:srgbClr val="7F7F7F"/>
                </a:solidFill>
              </a:endParaRPr>
            </a:p>
          </p:txBody>
        </p:sp>
      </p:grpSp>
      <p:grpSp>
        <p:nvGrpSpPr>
          <p:cNvPr id="181" name="Google Shape;181;g309f7455e88_0_244"/>
          <p:cNvGrpSpPr/>
          <p:nvPr/>
        </p:nvGrpSpPr>
        <p:grpSpPr>
          <a:xfrm>
            <a:off x="714707" y="3298525"/>
            <a:ext cx="7814030" cy="745800"/>
            <a:chOff x="569537" y="1659975"/>
            <a:chExt cx="8704500" cy="745800"/>
          </a:xfrm>
        </p:grpSpPr>
        <p:sp>
          <p:nvSpPr>
            <p:cNvPr id="182" name="Google Shape;182;g309f7455e88_0_244"/>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183" name="Google Shape;183;g309f7455e88_0_244"/>
            <p:cNvSpPr txBox="1"/>
            <p:nvPr/>
          </p:nvSpPr>
          <p:spPr>
            <a:xfrm>
              <a:off x="781394" y="1712225"/>
              <a:ext cx="68775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3. Data collection and preparation process</a:t>
              </a:r>
              <a:endParaRPr b="1">
                <a:solidFill>
                  <a:srgbClr val="7F7F7F"/>
                </a:solidFill>
              </a:endParaRPr>
            </a:p>
          </p:txBody>
        </p:sp>
      </p:grpSp>
      <p:grpSp>
        <p:nvGrpSpPr>
          <p:cNvPr id="184" name="Google Shape;184;g309f7455e88_0_244"/>
          <p:cNvGrpSpPr/>
          <p:nvPr/>
        </p:nvGrpSpPr>
        <p:grpSpPr>
          <a:xfrm>
            <a:off x="714707" y="4243375"/>
            <a:ext cx="7969900" cy="745800"/>
            <a:chOff x="569537" y="1659975"/>
            <a:chExt cx="8750439" cy="745800"/>
          </a:xfrm>
        </p:grpSpPr>
        <p:sp>
          <p:nvSpPr>
            <p:cNvPr id="185" name="Google Shape;185;g309f7455e88_0_244"/>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186" name="Google Shape;186;g309f7455e88_0_244"/>
            <p:cNvSpPr txBox="1"/>
            <p:nvPr/>
          </p:nvSpPr>
          <p:spPr>
            <a:xfrm>
              <a:off x="781377" y="1712225"/>
              <a:ext cx="85386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4. Data exploration &amp; modeling</a:t>
              </a:r>
              <a:endParaRPr b="1">
                <a:solidFill>
                  <a:srgbClr val="7F7F7F"/>
                </a:solidFill>
              </a:endParaRPr>
            </a:p>
          </p:txBody>
        </p:sp>
      </p:grpSp>
      <p:grpSp>
        <p:nvGrpSpPr>
          <p:cNvPr id="187" name="Google Shape;187;g309f7455e88_0_244"/>
          <p:cNvGrpSpPr/>
          <p:nvPr/>
        </p:nvGrpSpPr>
        <p:grpSpPr>
          <a:xfrm>
            <a:off x="714707" y="5188225"/>
            <a:ext cx="7928059" cy="745800"/>
            <a:chOff x="569537" y="1659975"/>
            <a:chExt cx="8704500" cy="745800"/>
          </a:xfrm>
        </p:grpSpPr>
        <p:sp>
          <p:nvSpPr>
            <p:cNvPr id="188" name="Google Shape;188;g309f7455e88_0_244"/>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189" name="Google Shape;189;g309f7455e88_0_244"/>
            <p:cNvSpPr txBox="1"/>
            <p:nvPr/>
          </p:nvSpPr>
          <p:spPr>
            <a:xfrm>
              <a:off x="781378" y="1712225"/>
              <a:ext cx="72000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5. Results &amp; recommended business strategies</a:t>
              </a:r>
              <a:endParaRPr b="1">
                <a:solidFill>
                  <a:srgbClr val="7F7F7F"/>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g309f7455e88_0_372"/>
          <p:cNvSpPr txBox="1"/>
          <p:nvPr>
            <p:ph type="title"/>
          </p:nvPr>
        </p:nvSpPr>
        <p:spPr>
          <a:xfrm>
            <a:off x="677325" y="609600"/>
            <a:ext cx="8596800" cy="77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Group 11: Contributors</a:t>
            </a:r>
            <a:endParaRPr/>
          </a:p>
        </p:txBody>
      </p:sp>
      <p:sp>
        <p:nvSpPr>
          <p:cNvPr id="195" name="Google Shape;195;g309f7455e88_0_372"/>
          <p:cNvSpPr txBox="1"/>
          <p:nvPr/>
        </p:nvSpPr>
        <p:spPr>
          <a:xfrm>
            <a:off x="1072425" y="4181050"/>
            <a:ext cx="1836600" cy="8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3F3F3F"/>
                </a:solidFill>
                <a:latin typeface="Trebuchet MS"/>
                <a:ea typeface="Trebuchet MS"/>
                <a:cs typeface="Trebuchet MS"/>
                <a:sym typeface="Trebuchet MS"/>
              </a:rPr>
              <a:t>Madhu Bala Sankaralingam </a:t>
            </a:r>
            <a:endParaRPr b="1" sz="1800">
              <a:solidFill>
                <a:srgbClr val="3F3F3F"/>
              </a:solidFill>
              <a:latin typeface="Trebuchet MS"/>
              <a:ea typeface="Trebuchet MS"/>
              <a:cs typeface="Trebuchet MS"/>
              <a:sym typeface="Trebuchet MS"/>
            </a:endParaRPr>
          </a:p>
        </p:txBody>
      </p:sp>
      <p:sp>
        <p:nvSpPr>
          <p:cNvPr id="196" name="Google Shape;196;g309f7455e88_0_372"/>
          <p:cNvSpPr txBox="1"/>
          <p:nvPr/>
        </p:nvSpPr>
        <p:spPr>
          <a:xfrm>
            <a:off x="3890850" y="4365850"/>
            <a:ext cx="1836600" cy="8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3F3F3F"/>
                </a:solidFill>
                <a:latin typeface="Trebuchet MS"/>
                <a:ea typeface="Trebuchet MS"/>
                <a:cs typeface="Trebuchet MS"/>
                <a:sym typeface="Trebuchet MS"/>
              </a:rPr>
              <a:t>Melissa Wu</a:t>
            </a:r>
            <a:endParaRPr b="1" sz="1800">
              <a:solidFill>
                <a:srgbClr val="3F3F3F"/>
              </a:solidFill>
              <a:latin typeface="Trebuchet MS"/>
              <a:ea typeface="Trebuchet MS"/>
              <a:cs typeface="Trebuchet MS"/>
              <a:sym typeface="Trebuchet MS"/>
            </a:endParaRPr>
          </a:p>
        </p:txBody>
      </p:sp>
      <p:sp>
        <p:nvSpPr>
          <p:cNvPr id="197" name="Google Shape;197;g309f7455e88_0_372"/>
          <p:cNvSpPr txBox="1"/>
          <p:nvPr/>
        </p:nvSpPr>
        <p:spPr>
          <a:xfrm>
            <a:off x="6949650" y="4365850"/>
            <a:ext cx="1836600" cy="8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3F3F3F"/>
                </a:solidFill>
                <a:latin typeface="Trebuchet MS"/>
                <a:ea typeface="Trebuchet MS"/>
                <a:cs typeface="Trebuchet MS"/>
                <a:sym typeface="Trebuchet MS"/>
              </a:rPr>
              <a:t>Shariq Lalani</a:t>
            </a:r>
            <a:endParaRPr b="1" sz="1800">
              <a:solidFill>
                <a:srgbClr val="3F3F3F"/>
              </a:solidFill>
              <a:latin typeface="Trebuchet MS"/>
              <a:ea typeface="Trebuchet MS"/>
              <a:cs typeface="Trebuchet MS"/>
              <a:sym typeface="Trebuchet MS"/>
            </a:endParaRPr>
          </a:p>
        </p:txBody>
      </p:sp>
      <p:sp>
        <p:nvSpPr>
          <p:cNvPr id="198" name="Google Shape;198;g309f7455e88_0_372"/>
          <p:cNvSpPr txBox="1"/>
          <p:nvPr/>
        </p:nvSpPr>
        <p:spPr>
          <a:xfrm>
            <a:off x="1072425" y="5024925"/>
            <a:ext cx="1836600" cy="8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rgbClr val="1D1C1D"/>
                </a:solidFill>
              </a:rPr>
              <a:t>MCIT UPenn ‘25 </a:t>
            </a:r>
            <a:endParaRPr sz="1150">
              <a:solidFill>
                <a:srgbClr val="1D1C1D"/>
              </a:solidFill>
            </a:endParaRPr>
          </a:p>
          <a:p>
            <a:pPr indent="0" lvl="0" marL="0" rtl="0" algn="ctr">
              <a:spcBef>
                <a:spcPts val="0"/>
              </a:spcBef>
              <a:spcAft>
                <a:spcPts val="0"/>
              </a:spcAft>
              <a:buNone/>
            </a:pPr>
            <a:r>
              <a:rPr lang="en-US" sz="1150">
                <a:solidFill>
                  <a:srgbClr val="1D1C1D"/>
                </a:solidFill>
              </a:rPr>
              <a:t>Data Scientist Intern at Bapon Ltd</a:t>
            </a:r>
            <a:endParaRPr sz="1800">
              <a:solidFill>
                <a:srgbClr val="3F3F3F"/>
              </a:solidFill>
              <a:latin typeface="Trebuchet MS"/>
              <a:ea typeface="Trebuchet MS"/>
              <a:cs typeface="Trebuchet MS"/>
              <a:sym typeface="Trebuchet MS"/>
            </a:endParaRPr>
          </a:p>
        </p:txBody>
      </p:sp>
      <p:sp>
        <p:nvSpPr>
          <p:cNvPr id="199" name="Google Shape;199;g309f7455e88_0_372"/>
          <p:cNvSpPr txBox="1"/>
          <p:nvPr/>
        </p:nvSpPr>
        <p:spPr>
          <a:xfrm>
            <a:off x="3927050" y="5024925"/>
            <a:ext cx="1836600" cy="8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rgbClr val="1D1C1D"/>
                </a:solidFill>
              </a:rPr>
              <a:t>MCIT UPenn ‘25, </a:t>
            </a:r>
            <a:endParaRPr sz="1150">
              <a:solidFill>
                <a:srgbClr val="1D1C1D"/>
              </a:solidFill>
            </a:endParaRPr>
          </a:p>
          <a:p>
            <a:pPr indent="0" lvl="0" marL="0" rtl="0" algn="ctr">
              <a:spcBef>
                <a:spcPts val="0"/>
              </a:spcBef>
              <a:spcAft>
                <a:spcPts val="0"/>
              </a:spcAft>
              <a:buNone/>
            </a:pPr>
            <a:r>
              <a:rPr lang="en-US" sz="1150">
                <a:solidFill>
                  <a:srgbClr val="1D1C1D"/>
                </a:solidFill>
              </a:rPr>
              <a:t>Manager at Capital One</a:t>
            </a:r>
            <a:endParaRPr sz="1800">
              <a:solidFill>
                <a:srgbClr val="3F3F3F"/>
              </a:solidFill>
              <a:latin typeface="Trebuchet MS"/>
              <a:ea typeface="Trebuchet MS"/>
              <a:cs typeface="Trebuchet MS"/>
              <a:sym typeface="Trebuchet MS"/>
            </a:endParaRPr>
          </a:p>
        </p:txBody>
      </p:sp>
      <p:sp>
        <p:nvSpPr>
          <p:cNvPr id="200" name="Google Shape;200;g309f7455e88_0_372"/>
          <p:cNvSpPr txBox="1"/>
          <p:nvPr/>
        </p:nvSpPr>
        <p:spPr>
          <a:xfrm>
            <a:off x="6949650" y="5024925"/>
            <a:ext cx="1836600" cy="8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rgbClr val="1D1C1D"/>
                </a:solidFill>
              </a:rPr>
              <a:t>MCIT UPenn ‘24</a:t>
            </a:r>
            <a:endParaRPr sz="1150">
              <a:solidFill>
                <a:srgbClr val="1D1C1D"/>
              </a:solidFill>
            </a:endParaRPr>
          </a:p>
          <a:p>
            <a:pPr indent="0" lvl="0" marL="0" rtl="0" algn="ctr">
              <a:spcBef>
                <a:spcPts val="0"/>
              </a:spcBef>
              <a:spcAft>
                <a:spcPts val="0"/>
              </a:spcAft>
              <a:buNone/>
            </a:pPr>
            <a:r>
              <a:t/>
            </a:r>
            <a:endParaRPr sz="1800">
              <a:solidFill>
                <a:srgbClr val="3F3F3F"/>
              </a:solidFill>
              <a:latin typeface="Trebuchet MS"/>
              <a:ea typeface="Trebuchet MS"/>
              <a:cs typeface="Trebuchet MS"/>
              <a:sym typeface="Trebuchet MS"/>
            </a:endParaRPr>
          </a:p>
        </p:txBody>
      </p:sp>
      <p:pic>
        <p:nvPicPr>
          <p:cNvPr id="201" name="Google Shape;201;g309f7455e88_0_372"/>
          <p:cNvPicPr preferRelativeResize="0"/>
          <p:nvPr/>
        </p:nvPicPr>
        <p:blipFill>
          <a:blip r:embed="rId3">
            <a:alphaModFix/>
          </a:blip>
          <a:stretch>
            <a:fillRect/>
          </a:stretch>
        </p:blipFill>
        <p:spPr>
          <a:xfrm>
            <a:off x="914450" y="1761600"/>
            <a:ext cx="2388549" cy="2397525"/>
          </a:xfrm>
          <a:prstGeom prst="rect">
            <a:avLst/>
          </a:prstGeom>
          <a:noFill/>
          <a:ln>
            <a:noFill/>
          </a:ln>
        </p:spPr>
      </p:pic>
      <p:pic>
        <p:nvPicPr>
          <p:cNvPr id="202" name="Google Shape;202;g309f7455e88_0_372"/>
          <p:cNvPicPr preferRelativeResize="0"/>
          <p:nvPr/>
        </p:nvPicPr>
        <p:blipFill>
          <a:blip r:embed="rId4">
            <a:alphaModFix/>
          </a:blip>
          <a:stretch>
            <a:fillRect/>
          </a:stretch>
        </p:blipFill>
        <p:spPr>
          <a:xfrm>
            <a:off x="3747450" y="1739663"/>
            <a:ext cx="2388551" cy="2441400"/>
          </a:xfrm>
          <a:prstGeom prst="rect">
            <a:avLst/>
          </a:prstGeom>
          <a:noFill/>
          <a:ln>
            <a:noFill/>
          </a:ln>
        </p:spPr>
      </p:pic>
      <p:pic>
        <p:nvPicPr>
          <p:cNvPr id="203" name="Google Shape;203;g309f7455e88_0_372"/>
          <p:cNvPicPr preferRelativeResize="0"/>
          <p:nvPr/>
        </p:nvPicPr>
        <p:blipFill rotWithShape="1">
          <a:blip r:embed="rId5">
            <a:alphaModFix/>
          </a:blip>
          <a:srcRect b="7768" l="0" r="0" t="26172"/>
          <a:stretch/>
        </p:blipFill>
        <p:spPr>
          <a:xfrm>
            <a:off x="6671375" y="1761600"/>
            <a:ext cx="2632600" cy="2397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g309f7455e88_0_334"/>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Agenda</a:t>
            </a:r>
            <a:endParaRPr/>
          </a:p>
        </p:txBody>
      </p:sp>
      <p:grpSp>
        <p:nvGrpSpPr>
          <p:cNvPr id="209" name="Google Shape;209;g309f7455e88_0_334"/>
          <p:cNvGrpSpPr/>
          <p:nvPr/>
        </p:nvGrpSpPr>
        <p:grpSpPr>
          <a:xfrm>
            <a:off x="714707" y="1408825"/>
            <a:ext cx="7814318" cy="745800"/>
            <a:chOff x="569535" y="1659975"/>
            <a:chExt cx="7752300" cy="745800"/>
          </a:xfrm>
        </p:grpSpPr>
        <p:sp>
          <p:nvSpPr>
            <p:cNvPr id="210" name="Google Shape;210;g309f7455e88_0_334"/>
            <p:cNvSpPr/>
            <p:nvPr/>
          </p:nvSpPr>
          <p:spPr>
            <a:xfrm>
              <a:off x="569535" y="1659975"/>
              <a:ext cx="7752300" cy="74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11" name="Google Shape;211;g309f7455e88_0_334"/>
            <p:cNvSpPr txBox="1"/>
            <p:nvPr/>
          </p:nvSpPr>
          <p:spPr>
            <a:xfrm>
              <a:off x="781377" y="1712225"/>
              <a:ext cx="6250200" cy="67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1. Contributors</a:t>
              </a:r>
              <a:endParaRPr b="1" sz="2200">
                <a:solidFill>
                  <a:srgbClr val="7F7F7F"/>
                </a:solidFill>
                <a:latin typeface="Trebuchet MS"/>
                <a:ea typeface="Trebuchet MS"/>
                <a:cs typeface="Trebuchet MS"/>
                <a:sym typeface="Trebuchet MS"/>
              </a:endParaRPr>
            </a:p>
          </p:txBody>
        </p:sp>
      </p:grpSp>
      <p:grpSp>
        <p:nvGrpSpPr>
          <p:cNvPr id="212" name="Google Shape;212;g309f7455e88_0_334"/>
          <p:cNvGrpSpPr/>
          <p:nvPr/>
        </p:nvGrpSpPr>
        <p:grpSpPr>
          <a:xfrm>
            <a:off x="714707" y="2353675"/>
            <a:ext cx="7814030" cy="745800"/>
            <a:chOff x="569537" y="1659975"/>
            <a:chExt cx="8704500" cy="745800"/>
          </a:xfrm>
        </p:grpSpPr>
        <p:sp>
          <p:nvSpPr>
            <p:cNvPr id="213" name="Google Shape;213;g309f7455e88_0_334"/>
            <p:cNvSpPr/>
            <p:nvPr/>
          </p:nvSpPr>
          <p:spPr>
            <a:xfrm>
              <a:off x="569537" y="1659975"/>
              <a:ext cx="8704500" cy="745800"/>
            </a:xfrm>
            <a:prstGeom prst="roundRect">
              <a:avLst>
                <a:gd fmla="val 16667" name="adj"/>
              </a:avLst>
            </a:prstGeom>
            <a:solidFill>
              <a:schemeClr val="lt1"/>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14" name="Google Shape;214;g309f7455e88_0_334"/>
            <p:cNvSpPr txBox="1"/>
            <p:nvPr/>
          </p:nvSpPr>
          <p:spPr>
            <a:xfrm>
              <a:off x="781375" y="1712225"/>
              <a:ext cx="4906800" cy="67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2. Objectives</a:t>
              </a:r>
              <a:endParaRPr b="1">
                <a:solidFill>
                  <a:srgbClr val="7F7F7F"/>
                </a:solidFill>
              </a:endParaRPr>
            </a:p>
          </p:txBody>
        </p:sp>
      </p:grpSp>
      <p:grpSp>
        <p:nvGrpSpPr>
          <p:cNvPr id="215" name="Google Shape;215;g309f7455e88_0_334"/>
          <p:cNvGrpSpPr/>
          <p:nvPr/>
        </p:nvGrpSpPr>
        <p:grpSpPr>
          <a:xfrm>
            <a:off x="714707" y="3298525"/>
            <a:ext cx="7814030" cy="745800"/>
            <a:chOff x="569537" y="1659975"/>
            <a:chExt cx="8704500" cy="745800"/>
          </a:xfrm>
        </p:grpSpPr>
        <p:sp>
          <p:nvSpPr>
            <p:cNvPr id="216" name="Google Shape;216;g309f7455e88_0_334"/>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17" name="Google Shape;217;g309f7455e88_0_334"/>
            <p:cNvSpPr txBox="1"/>
            <p:nvPr/>
          </p:nvSpPr>
          <p:spPr>
            <a:xfrm>
              <a:off x="781394" y="1712225"/>
              <a:ext cx="68775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3. Data collection and preparation process</a:t>
              </a:r>
              <a:endParaRPr b="1">
                <a:solidFill>
                  <a:srgbClr val="7F7F7F"/>
                </a:solidFill>
              </a:endParaRPr>
            </a:p>
          </p:txBody>
        </p:sp>
      </p:grpSp>
      <p:grpSp>
        <p:nvGrpSpPr>
          <p:cNvPr id="218" name="Google Shape;218;g309f7455e88_0_334"/>
          <p:cNvGrpSpPr/>
          <p:nvPr/>
        </p:nvGrpSpPr>
        <p:grpSpPr>
          <a:xfrm>
            <a:off x="714707" y="4243375"/>
            <a:ext cx="7969900" cy="745800"/>
            <a:chOff x="569537" y="1659975"/>
            <a:chExt cx="8750439" cy="745800"/>
          </a:xfrm>
        </p:grpSpPr>
        <p:sp>
          <p:nvSpPr>
            <p:cNvPr id="219" name="Google Shape;219;g309f7455e88_0_334"/>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20" name="Google Shape;220;g309f7455e88_0_334"/>
            <p:cNvSpPr txBox="1"/>
            <p:nvPr/>
          </p:nvSpPr>
          <p:spPr>
            <a:xfrm>
              <a:off x="781377" y="1712225"/>
              <a:ext cx="85386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4. Data exploration &amp; modeling</a:t>
              </a:r>
              <a:endParaRPr b="1">
                <a:solidFill>
                  <a:srgbClr val="7F7F7F"/>
                </a:solidFill>
              </a:endParaRPr>
            </a:p>
          </p:txBody>
        </p:sp>
      </p:grpSp>
      <p:grpSp>
        <p:nvGrpSpPr>
          <p:cNvPr id="221" name="Google Shape;221;g309f7455e88_0_334"/>
          <p:cNvGrpSpPr/>
          <p:nvPr/>
        </p:nvGrpSpPr>
        <p:grpSpPr>
          <a:xfrm>
            <a:off x="714707" y="5188225"/>
            <a:ext cx="7928059" cy="745800"/>
            <a:chOff x="569537" y="1659975"/>
            <a:chExt cx="8704500" cy="745800"/>
          </a:xfrm>
        </p:grpSpPr>
        <p:sp>
          <p:nvSpPr>
            <p:cNvPr id="222" name="Google Shape;222;g309f7455e88_0_334"/>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23" name="Google Shape;223;g309f7455e88_0_334"/>
            <p:cNvSpPr txBox="1"/>
            <p:nvPr/>
          </p:nvSpPr>
          <p:spPr>
            <a:xfrm>
              <a:off x="781378" y="1712225"/>
              <a:ext cx="72000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5. Results &amp; recommended business strategies</a:t>
              </a:r>
              <a:endParaRPr b="1">
                <a:solidFill>
                  <a:srgbClr val="7F7F7F"/>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g309f7455e88_0_38"/>
          <p:cNvSpPr txBox="1"/>
          <p:nvPr>
            <p:ph type="title"/>
          </p:nvPr>
        </p:nvSpPr>
        <p:spPr>
          <a:xfrm>
            <a:off x="577809" y="455825"/>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Objectives</a:t>
            </a:r>
            <a:endParaRPr/>
          </a:p>
        </p:txBody>
      </p:sp>
      <p:grpSp>
        <p:nvGrpSpPr>
          <p:cNvPr id="229" name="Google Shape;229;g309f7455e88_0_38"/>
          <p:cNvGrpSpPr/>
          <p:nvPr/>
        </p:nvGrpSpPr>
        <p:grpSpPr>
          <a:xfrm>
            <a:off x="746000" y="4703525"/>
            <a:ext cx="7803007" cy="1202075"/>
            <a:chOff x="805267" y="4615328"/>
            <a:chExt cx="8075975" cy="1202075"/>
          </a:xfrm>
        </p:grpSpPr>
        <p:sp>
          <p:nvSpPr>
            <p:cNvPr id="230" name="Google Shape;230;g309f7455e88_0_38"/>
            <p:cNvSpPr txBox="1"/>
            <p:nvPr/>
          </p:nvSpPr>
          <p:spPr>
            <a:xfrm>
              <a:off x="805267" y="4713403"/>
              <a:ext cx="2799900" cy="110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5225" lIns="85325" spcFirstLastPara="1" rIns="85325" wrap="square" tIns="15225">
              <a:noAutofit/>
            </a:bodyPr>
            <a:lstStyle/>
            <a:p>
              <a:pPr indent="0" lvl="0" marL="0" marR="0" rtl="0" algn="ctr">
                <a:lnSpc>
                  <a:spcPct val="90000"/>
                </a:lnSpc>
                <a:spcBef>
                  <a:spcPts val="0"/>
                </a:spcBef>
                <a:spcAft>
                  <a:spcPts val="0"/>
                </a:spcAft>
                <a:buClr>
                  <a:schemeClr val="dk1"/>
                </a:buClr>
                <a:buSzPts val="1200"/>
                <a:buFont typeface="Trebuchet MS"/>
                <a:buNone/>
              </a:pPr>
              <a:r>
                <a:rPr b="0" i="0" lang="en-US" sz="1200" u="none" cap="none" strike="noStrike">
                  <a:solidFill>
                    <a:schemeClr val="dk1"/>
                  </a:solidFill>
                  <a:latin typeface="Trebuchet MS"/>
                  <a:ea typeface="Trebuchet MS"/>
                  <a:cs typeface="Trebuchet MS"/>
                  <a:sym typeface="Trebuchet MS"/>
                </a:rPr>
                <a:t>Given a business profile and a customer profile, can </a:t>
              </a:r>
              <a:r>
                <a:rPr lang="en-US" sz="1200">
                  <a:solidFill>
                    <a:schemeClr val="dk1"/>
                  </a:solidFill>
                  <a:latin typeface="Trebuchet MS"/>
                  <a:ea typeface="Trebuchet MS"/>
                  <a:cs typeface="Trebuchet MS"/>
                  <a:sym typeface="Trebuchet MS"/>
                </a:rPr>
                <a:t>we</a:t>
              </a:r>
              <a:r>
                <a:rPr b="0" i="0" lang="en-US" sz="1200" u="none" cap="none" strike="noStrike">
                  <a:solidFill>
                    <a:schemeClr val="dk1"/>
                  </a:solidFill>
                  <a:latin typeface="Trebuchet MS"/>
                  <a:ea typeface="Trebuchet MS"/>
                  <a:cs typeface="Trebuchet MS"/>
                  <a:sym typeface="Trebuchet MS"/>
                </a:rPr>
                <a:t> estimate</a:t>
              </a:r>
              <a:r>
                <a:rPr b="0" i="0" lang="en-US" sz="1200" u="none" cap="none" strike="noStrike">
                  <a:solidFill>
                    <a:schemeClr val="dk1"/>
                  </a:solidFill>
                  <a:latin typeface="Trebuchet MS"/>
                  <a:ea typeface="Trebuchet MS"/>
                  <a:cs typeface="Trebuchet MS"/>
                  <a:sym typeface="Trebuchet MS"/>
                </a:rPr>
                <a:t> </a:t>
              </a:r>
              <a:r>
                <a:rPr b="0" i="0" lang="en-US" sz="1200" u="none" cap="none" strike="noStrike">
                  <a:solidFill>
                    <a:schemeClr val="dk1"/>
                  </a:solidFill>
                  <a:latin typeface="Trebuchet MS"/>
                  <a:ea typeface="Trebuchet MS"/>
                  <a:cs typeface="Trebuchet MS"/>
                  <a:sym typeface="Trebuchet MS"/>
                </a:rPr>
                <a:t>the rating that the customer would give to the business?</a:t>
              </a:r>
              <a:endParaRPr b="0" i="0" sz="1200" u="none" cap="none" strike="noStrike">
                <a:solidFill>
                  <a:schemeClr val="dk1"/>
                </a:solidFill>
                <a:latin typeface="Trebuchet MS"/>
                <a:ea typeface="Trebuchet MS"/>
                <a:cs typeface="Trebuchet MS"/>
                <a:sym typeface="Trebuchet MS"/>
              </a:endParaRPr>
            </a:p>
          </p:txBody>
        </p:sp>
        <p:sp>
          <p:nvSpPr>
            <p:cNvPr id="231" name="Google Shape;231;g309f7455e88_0_38"/>
            <p:cNvSpPr txBox="1"/>
            <p:nvPr/>
          </p:nvSpPr>
          <p:spPr>
            <a:xfrm>
              <a:off x="3733710" y="4713403"/>
              <a:ext cx="2612400" cy="1104000"/>
            </a:xfrm>
            <a:prstGeom prst="rect">
              <a:avLst/>
            </a:prstGeom>
            <a:solidFill>
              <a:schemeClr val="lt1"/>
            </a:solidFill>
            <a:ln>
              <a:noFill/>
            </a:ln>
          </p:spPr>
          <p:txBody>
            <a:bodyPr anchorCtr="0" anchor="ctr" bIns="15225" lIns="85325" spcFirstLastPara="1" rIns="85325" wrap="square" tIns="15225">
              <a:noAutofit/>
            </a:bodyPr>
            <a:lstStyle/>
            <a:p>
              <a:pPr indent="0" lvl="0" marL="0" marR="0" rtl="0" algn="ctr">
                <a:lnSpc>
                  <a:spcPct val="90000"/>
                </a:lnSpc>
                <a:spcBef>
                  <a:spcPts val="0"/>
                </a:spcBef>
                <a:spcAft>
                  <a:spcPts val="0"/>
                </a:spcAft>
                <a:buClr>
                  <a:schemeClr val="dk1"/>
                </a:buClr>
                <a:buSzPts val="1200"/>
                <a:buFont typeface="Trebuchet MS"/>
                <a:buNone/>
              </a:pPr>
              <a:r>
                <a:rPr b="0" i="0" lang="en-US" sz="1200" u="none" cap="none" strike="noStrike">
                  <a:solidFill>
                    <a:schemeClr val="dk1"/>
                  </a:solidFill>
                  <a:latin typeface="Trebuchet MS"/>
                  <a:ea typeface="Trebuchet MS"/>
                  <a:cs typeface="Trebuchet MS"/>
                  <a:sym typeface="Trebuchet MS"/>
                </a:rPr>
                <a:t>What are the key features in the business profile/customer profile that influence a customer’s impression of a business?</a:t>
              </a:r>
              <a:endParaRPr b="0" i="0" sz="1200" u="none" cap="none" strike="noStrike">
                <a:solidFill>
                  <a:schemeClr val="dk1"/>
                </a:solidFill>
                <a:latin typeface="Trebuchet MS"/>
                <a:ea typeface="Trebuchet MS"/>
                <a:cs typeface="Trebuchet MS"/>
                <a:sym typeface="Trebuchet MS"/>
              </a:endParaRPr>
            </a:p>
          </p:txBody>
        </p:sp>
        <p:sp>
          <p:nvSpPr>
            <p:cNvPr id="232" name="Google Shape;232;g309f7455e88_0_38"/>
            <p:cNvSpPr txBox="1"/>
            <p:nvPr/>
          </p:nvSpPr>
          <p:spPr>
            <a:xfrm>
              <a:off x="6474642" y="4615328"/>
              <a:ext cx="2406600" cy="1161600"/>
            </a:xfrm>
            <a:prstGeom prst="rect">
              <a:avLst/>
            </a:prstGeom>
            <a:solidFill>
              <a:schemeClr val="lt1"/>
            </a:solidFill>
            <a:ln>
              <a:noFill/>
            </a:ln>
          </p:spPr>
          <p:txBody>
            <a:bodyPr anchorCtr="0" anchor="ctr" bIns="15225" lIns="85325" spcFirstLastPara="1" rIns="85325" wrap="square" tIns="15225">
              <a:noAutofit/>
            </a:bodyPr>
            <a:lstStyle/>
            <a:p>
              <a:pPr indent="0" lvl="0" marL="0" marR="0" rtl="0" algn="ctr">
                <a:lnSpc>
                  <a:spcPct val="90000"/>
                </a:lnSpc>
                <a:spcBef>
                  <a:spcPts val="0"/>
                </a:spcBef>
                <a:spcAft>
                  <a:spcPts val="0"/>
                </a:spcAft>
                <a:buClr>
                  <a:schemeClr val="dk1"/>
                </a:buClr>
                <a:buSzPts val="1200"/>
                <a:buFont typeface="Trebuchet MS"/>
                <a:buNone/>
              </a:pPr>
              <a:r>
                <a:rPr b="0" i="0" lang="en-US" sz="1200" u="none" cap="none" strike="noStrike">
                  <a:solidFill>
                    <a:schemeClr val="dk1"/>
                  </a:solidFill>
                  <a:latin typeface="Trebuchet MS"/>
                  <a:ea typeface="Trebuchet MS"/>
                  <a:cs typeface="Trebuchet MS"/>
                  <a:sym typeface="Trebuchet MS"/>
                </a:rPr>
                <a:t>How can businesses address any identifiable trends in customer rating behaviors?</a:t>
              </a:r>
              <a:endParaRPr b="0" i="0" sz="1200" u="none" cap="none" strike="noStrike">
                <a:solidFill>
                  <a:schemeClr val="dk1"/>
                </a:solidFill>
                <a:latin typeface="Trebuchet MS"/>
                <a:ea typeface="Trebuchet MS"/>
                <a:cs typeface="Trebuchet MS"/>
                <a:sym typeface="Trebuchet MS"/>
              </a:endParaRPr>
            </a:p>
          </p:txBody>
        </p:sp>
      </p:grpSp>
      <p:sp>
        <p:nvSpPr>
          <p:cNvPr id="233" name="Google Shape;233;g309f7455e88_0_38"/>
          <p:cNvSpPr/>
          <p:nvPr/>
        </p:nvSpPr>
        <p:spPr>
          <a:xfrm rot="10800000">
            <a:off x="3451250" y="2754363"/>
            <a:ext cx="2524200" cy="316800"/>
          </a:xfrm>
          <a:prstGeom prst="triangle">
            <a:avLst>
              <a:gd fmla="val 50000" name="adj"/>
            </a:avLst>
          </a:prstGeom>
          <a:solidFill>
            <a:srgbClr val="7AB21E"/>
          </a:solidFill>
          <a:ln>
            <a:noFill/>
          </a:ln>
          <a:effectLst>
            <a:outerShdw blurRad="57150" rotWithShape="0" algn="bl" dir="1278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234" name="Google Shape;234;g309f7455e88_0_38"/>
          <p:cNvSpPr/>
          <p:nvPr/>
        </p:nvSpPr>
        <p:spPr>
          <a:xfrm>
            <a:off x="746000" y="3214438"/>
            <a:ext cx="7934700" cy="1029000"/>
          </a:xfrm>
          <a:prstGeom prst="roundRect">
            <a:avLst>
              <a:gd fmla="val 16667" name="adj"/>
            </a:avLst>
          </a:prstGeom>
          <a:solidFill>
            <a:srgbClr val="E8EDC7">
              <a:alpha val="89800"/>
            </a:srgbClr>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lt1"/>
              </a:buClr>
              <a:buSzPts val="2400"/>
              <a:buFont typeface="Trebuchet MS"/>
              <a:buNone/>
            </a:pPr>
            <a:r>
              <a:rPr lang="en-US" sz="1800">
                <a:solidFill>
                  <a:schemeClr val="dk1"/>
                </a:solidFill>
                <a:latin typeface="Trebuchet MS"/>
                <a:ea typeface="Trebuchet MS"/>
                <a:cs typeface="Trebuchet MS"/>
                <a:sym typeface="Trebuchet MS"/>
              </a:rPr>
              <a:t>Utilizing the data on customer reviews, customer profiles, and business profiles, we plan to address answer 3 key questions:</a:t>
            </a:r>
            <a:endParaRPr sz="1800">
              <a:solidFill>
                <a:schemeClr val="dk1"/>
              </a:solidFill>
            </a:endParaRPr>
          </a:p>
        </p:txBody>
      </p:sp>
      <p:sp>
        <p:nvSpPr>
          <p:cNvPr id="235" name="Google Shape;235;g309f7455e88_0_38"/>
          <p:cNvSpPr/>
          <p:nvPr/>
        </p:nvSpPr>
        <p:spPr>
          <a:xfrm rot="10800000">
            <a:off x="1033088" y="4391488"/>
            <a:ext cx="2031900" cy="316800"/>
          </a:xfrm>
          <a:prstGeom prst="triangle">
            <a:avLst>
              <a:gd fmla="val 50000" name="adj"/>
            </a:avLst>
          </a:prstGeom>
          <a:solidFill>
            <a:srgbClr val="E8EDC7">
              <a:alpha val="89800"/>
            </a:srgbClr>
          </a:solidFill>
          <a:ln>
            <a:noFill/>
          </a:ln>
          <a:effectLst>
            <a:outerShdw blurRad="57150" rotWithShape="0" algn="bl" dir="1356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236" name="Google Shape;236;g309f7455e88_0_38"/>
          <p:cNvSpPr/>
          <p:nvPr/>
        </p:nvSpPr>
        <p:spPr>
          <a:xfrm rot="10800000">
            <a:off x="3697400" y="4386725"/>
            <a:ext cx="2031900" cy="316800"/>
          </a:xfrm>
          <a:prstGeom prst="triangle">
            <a:avLst>
              <a:gd fmla="val 50000" name="adj"/>
            </a:avLst>
          </a:prstGeom>
          <a:solidFill>
            <a:srgbClr val="E8EDC7">
              <a:alpha val="89800"/>
            </a:srgbClr>
          </a:solidFill>
          <a:ln>
            <a:noFill/>
          </a:ln>
          <a:effectLst>
            <a:outerShdw blurRad="57150" rotWithShape="0" algn="bl" dir="1356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237" name="Google Shape;237;g309f7455e88_0_38"/>
          <p:cNvSpPr/>
          <p:nvPr/>
        </p:nvSpPr>
        <p:spPr>
          <a:xfrm rot="10800000">
            <a:off x="6223713" y="4386725"/>
            <a:ext cx="2031900" cy="316800"/>
          </a:xfrm>
          <a:prstGeom prst="triangle">
            <a:avLst>
              <a:gd fmla="val 50000" name="adj"/>
            </a:avLst>
          </a:prstGeom>
          <a:solidFill>
            <a:srgbClr val="E8EDC7">
              <a:alpha val="89800"/>
            </a:srgbClr>
          </a:solidFill>
          <a:ln>
            <a:noFill/>
          </a:ln>
          <a:effectLst>
            <a:outerShdw blurRad="57150" rotWithShape="0" algn="bl" dir="1356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238" name="Google Shape;238;g309f7455e88_0_38"/>
          <p:cNvSpPr/>
          <p:nvPr/>
        </p:nvSpPr>
        <p:spPr>
          <a:xfrm>
            <a:off x="746000" y="1403275"/>
            <a:ext cx="7934700" cy="1207800"/>
          </a:xfrm>
          <a:prstGeom prst="roundRect">
            <a:avLst>
              <a:gd fmla="val 16667" name="adj"/>
            </a:avLst>
          </a:prstGeom>
          <a:solidFill>
            <a:srgbClr val="7AB21E"/>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2200"/>
              <a:buFont typeface="Arial"/>
              <a:buNone/>
            </a:pPr>
            <a:r>
              <a:rPr lang="en-US" sz="2200">
                <a:solidFill>
                  <a:schemeClr val="lt1"/>
                </a:solidFill>
                <a:latin typeface="Trebuchet MS"/>
                <a:ea typeface="Trebuchet MS"/>
                <a:cs typeface="Trebuchet MS"/>
                <a:sym typeface="Trebuchet MS"/>
              </a:rPr>
              <a:t>Our objective is to enhance Customer Experience and Business Performance through Data-Driven Insights for the participating businesses on Yelp</a:t>
            </a:r>
            <a:endParaRPr sz="2200">
              <a:solidFill>
                <a:schemeClr val="lt1"/>
              </a:solidFill>
              <a:latin typeface="Trebuchet MS"/>
              <a:ea typeface="Trebuchet MS"/>
              <a:cs typeface="Trebuchet MS"/>
              <a:sym typeface="Trebuchet MS"/>
            </a:endParaRPr>
          </a:p>
        </p:txBody>
      </p:sp>
      <p:sp>
        <p:nvSpPr>
          <p:cNvPr id="239" name="Google Shape;239;g309f7455e88_0_38"/>
          <p:cNvSpPr txBox="1"/>
          <p:nvPr/>
        </p:nvSpPr>
        <p:spPr>
          <a:xfrm>
            <a:off x="1881650" y="4335938"/>
            <a:ext cx="334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3F3F3F"/>
                </a:solidFill>
                <a:latin typeface="Trebuchet MS"/>
                <a:ea typeface="Trebuchet MS"/>
                <a:cs typeface="Trebuchet MS"/>
                <a:sym typeface="Trebuchet MS"/>
              </a:rPr>
              <a:t>1</a:t>
            </a:r>
            <a:endParaRPr sz="1500">
              <a:solidFill>
                <a:srgbClr val="3F3F3F"/>
              </a:solidFill>
              <a:latin typeface="Trebuchet MS"/>
              <a:ea typeface="Trebuchet MS"/>
              <a:cs typeface="Trebuchet MS"/>
              <a:sym typeface="Trebuchet MS"/>
            </a:endParaRPr>
          </a:p>
        </p:txBody>
      </p:sp>
      <p:sp>
        <p:nvSpPr>
          <p:cNvPr id="240" name="Google Shape;240;g309f7455e88_0_38"/>
          <p:cNvSpPr txBox="1"/>
          <p:nvPr/>
        </p:nvSpPr>
        <p:spPr>
          <a:xfrm>
            <a:off x="4535613" y="4334350"/>
            <a:ext cx="21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3F3F3F"/>
                </a:solidFill>
                <a:latin typeface="Trebuchet MS"/>
                <a:ea typeface="Trebuchet MS"/>
                <a:cs typeface="Trebuchet MS"/>
                <a:sym typeface="Trebuchet MS"/>
              </a:rPr>
              <a:t>2</a:t>
            </a:r>
            <a:endParaRPr sz="1500">
              <a:solidFill>
                <a:srgbClr val="3F3F3F"/>
              </a:solidFill>
              <a:latin typeface="Trebuchet MS"/>
              <a:ea typeface="Trebuchet MS"/>
              <a:cs typeface="Trebuchet MS"/>
              <a:sym typeface="Trebuchet MS"/>
            </a:endParaRPr>
          </a:p>
        </p:txBody>
      </p:sp>
      <p:sp>
        <p:nvSpPr>
          <p:cNvPr id="241" name="Google Shape;241;g309f7455e88_0_38"/>
          <p:cNvSpPr txBox="1"/>
          <p:nvPr/>
        </p:nvSpPr>
        <p:spPr>
          <a:xfrm>
            <a:off x="7072288" y="4342150"/>
            <a:ext cx="21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3F3F3F"/>
                </a:solidFill>
                <a:latin typeface="Trebuchet MS"/>
                <a:ea typeface="Trebuchet MS"/>
                <a:cs typeface="Trebuchet MS"/>
                <a:sym typeface="Trebuchet MS"/>
              </a:rPr>
              <a:t>3</a:t>
            </a:r>
            <a:endParaRPr sz="1500">
              <a:solidFill>
                <a:srgbClr val="3F3F3F"/>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g309f7455e88_0_28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Agenda</a:t>
            </a:r>
            <a:endParaRPr/>
          </a:p>
        </p:txBody>
      </p:sp>
      <p:grpSp>
        <p:nvGrpSpPr>
          <p:cNvPr id="247" name="Google Shape;247;g309f7455e88_0_282"/>
          <p:cNvGrpSpPr/>
          <p:nvPr/>
        </p:nvGrpSpPr>
        <p:grpSpPr>
          <a:xfrm>
            <a:off x="714707" y="1408825"/>
            <a:ext cx="7814318" cy="745800"/>
            <a:chOff x="569535" y="1659975"/>
            <a:chExt cx="7752300" cy="745800"/>
          </a:xfrm>
        </p:grpSpPr>
        <p:sp>
          <p:nvSpPr>
            <p:cNvPr id="248" name="Google Shape;248;g309f7455e88_0_282"/>
            <p:cNvSpPr/>
            <p:nvPr/>
          </p:nvSpPr>
          <p:spPr>
            <a:xfrm>
              <a:off x="569535" y="1659975"/>
              <a:ext cx="77523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49" name="Google Shape;249;g309f7455e88_0_282"/>
            <p:cNvSpPr txBox="1"/>
            <p:nvPr/>
          </p:nvSpPr>
          <p:spPr>
            <a:xfrm>
              <a:off x="781377" y="1712225"/>
              <a:ext cx="6250200" cy="67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1. Contributors</a:t>
              </a:r>
              <a:endParaRPr b="1" sz="2200">
                <a:solidFill>
                  <a:srgbClr val="7F7F7F"/>
                </a:solidFill>
                <a:latin typeface="Trebuchet MS"/>
                <a:ea typeface="Trebuchet MS"/>
                <a:cs typeface="Trebuchet MS"/>
                <a:sym typeface="Trebuchet MS"/>
              </a:endParaRPr>
            </a:p>
          </p:txBody>
        </p:sp>
      </p:grpSp>
      <p:grpSp>
        <p:nvGrpSpPr>
          <p:cNvPr id="250" name="Google Shape;250;g309f7455e88_0_282"/>
          <p:cNvGrpSpPr/>
          <p:nvPr/>
        </p:nvGrpSpPr>
        <p:grpSpPr>
          <a:xfrm>
            <a:off x="714707" y="2353675"/>
            <a:ext cx="7814030" cy="745800"/>
            <a:chOff x="569537" y="1659975"/>
            <a:chExt cx="8704500" cy="745800"/>
          </a:xfrm>
        </p:grpSpPr>
        <p:sp>
          <p:nvSpPr>
            <p:cNvPr id="251" name="Google Shape;251;g309f7455e88_0_282"/>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52" name="Google Shape;252;g309f7455e88_0_282"/>
            <p:cNvSpPr txBox="1"/>
            <p:nvPr/>
          </p:nvSpPr>
          <p:spPr>
            <a:xfrm>
              <a:off x="781375" y="1712225"/>
              <a:ext cx="49068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2. Objectives</a:t>
              </a:r>
              <a:endParaRPr b="1">
                <a:solidFill>
                  <a:srgbClr val="7F7F7F"/>
                </a:solidFill>
              </a:endParaRPr>
            </a:p>
          </p:txBody>
        </p:sp>
      </p:grpSp>
      <p:grpSp>
        <p:nvGrpSpPr>
          <p:cNvPr id="253" name="Google Shape;253;g309f7455e88_0_282"/>
          <p:cNvGrpSpPr/>
          <p:nvPr/>
        </p:nvGrpSpPr>
        <p:grpSpPr>
          <a:xfrm>
            <a:off x="714707" y="3298525"/>
            <a:ext cx="7814030" cy="745800"/>
            <a:chOff x="569537" y="1659975"/>
            <a:chExt cx="8704500" cy="745800"/>
          </a:xfrm>
        </p:grpSpPr>
        <p:sp>
          <p:nvSpPr>
            <p:cNvPr id="254" name="Google Shape;254;g309f7455e88_0_282"/>
            <p:cNvSpPr/>
            <p:nvPr/>
          </p:nvSpPr>
          <p:spPr>
            <a:xfrm>
              <a:off x="569537" y="1659975"/>
              <a:ext cx="8704500" cy="745800"/>
            </a:xfrm>
            <a:prstGeom prst="roundRect">
              <a:avLst>
                <a:gd fmla="val 16667" name="adj"/>
              </a:avLst>
            </a:prstGeom>
            <a:solidFill>
              <a:schemeClr val="lt1"/>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55" name="Google Shape;255;g309f7455e88_0_282"/>
            <p:cNvSpPr txBox="1"/>
            <p:nvPr/>
          </p:nvSpPr>
          <p:spPr>
            <a:xfrm>
              <a:off x="781394" y="1712225"/>
              <a:ext cx="68775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3. Data collection and preparation process</a:t>
              </a:r>
              <a:endParaRPr b="1">
                <a:solidFill>
                  <a:srgbClr val="7F7F7F"/>
                </a:solidFill>
              </a:endParaRPr>
            </a:p>
          </p:txBody>
        </p:sp>
      </p:grpSp>
      <p:grpSp>
        <p:nvGrpSpPr>
          <p:cNvPr id="256" name="Google Shape;256;g309f7455e88_0_282"/>
          <p:cNvGrpSpPr/>
          <p:nvPr/>
        </p:nvGrpSpPr>
        <p:grpSpPr>
          <a:xfrm>
            <a:off x="714707" y="4243375"/>
            <a:ext cx="7969900" cy="745800"/>
            <a:chOff x="569537" y="1659975"/>
            <a:chExt cx="8750439" cy="745800"/>
          </a:xfrm>
        </p:grpSpPr>
        <p:sp>
          <p:nvSpPr>
            <p:cNvPr id="257" name="Google Shape;257;g309f7455e88_0_282"/>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58" name="Google Shape;258;g309f7455e88_0_282"/>
            <p:cNvSpPr txBox="1"/>
            <p:nvPr/>
          </p:nvSpPr>
          <p:spPr>
            <a:xfrm>
              <a:off x="781377" y="1712225"/>
              <a:ext cx="85386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4. Data exploration &amp; modeling</a:t>
              </a:r>
              <a:endParaRPr b="1">
                <a:solidFill>
                  <a:srgbClr val="7F7F7F"/>
                </a:solidFill>
              </a:endParaRPr>
            </a:p>
          </p:txBody>
        </p:sp>
      </p:grpSp>
      <p:grpSp>
        <p:nvGrpSpPr>
          <p:cNvPr id="259" name="Google Shape;259;g309f7455e88_0_282"/>
          <p:cNvGrpSpPr/>
          <p:nvPr/>
        </p:nvGrpSpPr>
        <p:grpSpPr>
          <a:xfrm>
            <a:off x="714707" y="5188225"/>
            <a:ext cx="7928059" cy="745800"/>
            <a:chOff x="569537" y="1659975"/>
            <a:chExt cx="8704500" cy="745800"/>
          </a:xfrm>
        </p:grpSpPr>
        <p:sp>
          <p:nvSpPr>
            <p:cNvPr id="260" name="Google Shape;260;g309f7455e88_0_282"/>
            <p:cNvSpPr/>
            <p:nvPr/>
          </p:nvSpPr>
          <p:spPr>
            <a:xfrm>
              <a:off x="569537" y="1659975"/>
              <a:ext cx="8704500" cy="745800"/>
            </a:xfrm>
            <a:prstGeom prst="roundRect">
              <a:avLst>
                <a:gd fmla="val 16667" name="adj"/>
              </a:avLst>
            </a:pr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7F7F7F"/>
                </a:solidFill>
              </a:endParaRPr>
            </a:p>
          </p:txBody>
        </p:sp>
        <p:sp>
          <p:nvSpPr>
            <p:cNvPr id="261" name="Google Shape;261;g309f7455e88_0_282"/>
            <p:cNvSpPr txBox="1"/>
            <p:nvPr/>
          </p:nvSpPr>
          <p:spPr>
            <a:xfrm>
              <a:off x="781378" y="1712225"/>
              <a:ext cx="7200000" cy="672900"/>
            </a:xfrm>
            <a:prstGeom prst="rect">
              <a:avLst/>
            </a:prstGeom>
            <a:solidFill>
              <a:schemeClr val="lt1"/>
            </a:solidFill>
            <a:ln>
              <a:noFill/>
            </a:ln>
          </p:spPr>
          <p:txBody>
            <a:bodyPr anchorCtr="0" anchor="ctr" bIns="41900" lIns="83800" spcFirstLastPara="1" rIns="83800" wrap="square" tIns="41900">
              <a:noAutofit/>
            </a:bodyPr>
            <a:lstStyle/>
            <a:p>
              <a:pPr indent="0" lvl="0" marL="0" marR="0" rtl="0" algn="l">
                <a:lnSpc>
                  <a:spcPct val="90000"/>
                </a:lnSpc>
                <a:spcBef>
                  <a:spcPts val="0"/>
                </a:spcBef>
                <a:spcAft>
                  <a:spcPts val="0"/>
                </a:spcAft>
                <a:buNone/>
              </a:pPr>
              <a:r>
                <a:rPr b="1" lang="en-US" sz="2200">
                  <a:solidFill>
                    <a:srgbClr val="7F7F7F"/>
                  </a:solidFill>
                  <a:latin typeface="Trebuchet MS"/>
                  <a:ea typeface="Trebuchet MS"/>
                  <a:cs typeface="Trebuchet MS"/>
                  <a:sym typeface="Trebuchet MS"/>
                </a:rPr>
                <a:t>5. Results &amp; recommended business strategies</a:t>
              </a:r>
              <a:endParaRPr b="1">
                <a:solidFill>
                  <a:srgbClr val="7F7F7F"/>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4"/>
          <p:cNvSpPr txBox="1"/>
          <p:nvPr>
            <p:ph type="title"/>
          </p:nvPr>
        </p:nvSpPr>
        <p:spPr>
          <a:xfrm>
            <a:off x="641937" y="510075"/>
            <a:ext cx="64245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Data collection</a:t>
            </a:r>
            <a:endParaRPr/>
          </a:p>
        </p:txBody>
      </p:sp>
      <p:sp>
        <p:nvSpPr>
          <p:cNvPr id="267" name="Google Shape;267;p4"/>
          <p:cNvSpPr/>
          <p:nvPr/>
        </p:nvSpPr>
        <p:spPr>
          <a:xfrm>
            <a:off x="0" y="4013201"/>
            <a:ext cx="476655" cy="2844800"/>
          </a:xfrm>
          <a:prstGeom prst="triangle">
            <a:avLst>
              <a:gd fmla="val 0" name="adj"/>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68" name="Google Shape;268;p4"/>
          <p:cNvSpPr txBox="1"/>
          <p:nvPr/>
        </p:nvSpPr>
        <p:spPr>
          <a:xfrm>
            <a:off x="641925" y="1097575"/>
            <a:ext cx="8757600" cy="8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3F3F3F"/>
                </a:solidFill>
                <a:latin typeface="Trebuchet MS"/>
                <a:ea typeface="Trebuchet MS"/>
                <a:cs typeface="Trebuchet MS"/>
                <a:sym typeface="Trebuchet MS"/>
              </a:rPr>
              <a:t>The datasets used were made available by Yelp Inc. and represents </a:t>
            </a:r>
            <a:r>
              <a:rPr b="1" lang="en-US" sz="1700">
                <a:solidFill>
                  <a:srgbClr val="3F3F3F"/>
                </a:solidFill>
                <a:latin typeface="Trebuchet MS"/>
                <a:ea typeface="Trebuchet MS"/>
                <a:cs typeface="Trebuchet MS"/>
                <a:sym typeface="Trebuchet MS"/>
              </a:rPr>
              <a:t>a subset of Yelp’s businesses, reviews, and user data.</a:t>
            </a:r>
            <a:r>
              <a:rPr lang="en-US" sz="1700">
                <a:solidFill>
                  <a:srgbClr val="3F3F3F"/>
                </a:solidFill>
                <a:latin typeface="Trebuchet MS"/>
                <a:ea typeface="Trebuchet MS"/>
                <a:cs typeface="Trebuchet MS"/>
                <a:sym typeface="Trebuchet MS"/>
              </a:rPr>
              <a:t> The data was provided in three csv files consisting of data on 29527 businesses, 45019 users, and 50000 reviews.</a:t>
            </a:r>
            <a:endParaRPr sz="1700">
              <a:solidFill>
                <a:srgbClr val="3F3F3F"/>
              </a:solidFill>
              <a:latin typeface="Trebuchet MS"/>
              <a:ea typeface="Trebuchet MS"/>
              <a:cs typeface="Trebuchet MS"/>
              <a:sym typeface="Trebuchet MS"/>
            </a:endParaRPr>
          </a:p>
        </p:txBody>
      </p:sp>
      <p:sp>
        <p:nvSpPr>
          <p:cNvPr id="269" name="Google Shape;269;p4"/>
          <p:cNvSpPr/>
          <p:nvPr/>
        </p:nvSpPr>
        <p:spPr>
          <a:xfrm>
            <a:off x="3880425" y="2203600"/>
            <a:ext cx="1963200" cy="1755300"/>
          </a:xfrm>
          <a:prstGeom prst="ellipse">
            <a:avLst/>
          </a:prstGeom>
          <a:solidFill>
            <a:srgbClr val="E8EDC7">
              <a:alpha val="89800"/>
            </a:srgbClr>
          </a:solidFill>
          <a:ln>
            <a:noFill/>
          </a:ln>
          <a:effectLst>
            <a:outerShdw blurRad="57150" rotWithShape="0" algn="bl" dir="5400000" dist="19050">
              <a:srgbClr val="000000">
                <a:alpha val="6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Reviews.csv</a:t>
            </a:r>
            <a:endParaRPr>
              <a:latin typeface="Trebuchet MS"/>
              <a:ea typeface="Trebuchet MS"/>
              <a:cs typeface="Trebuchet MS"/>
              <a:sym typeface="Trebuchet MS"/>
            </a:endParaRPr>
          </a:p>
          <a:p>
            <a:pPr indent="0" lvl="0" marL="0" rtl="0" algn="ctr">
              <a:spcBef>
                <a:spcPts val="0"/>
              </a:spcBef>
              <a:spcAft>
                <a:spcPts val="0"/>
              </a:spcAft>
              <a:buNone/>
            </a:pPr>
            <a:r>
              <a:t/>
            </a:r>
            <a:endParaRPr>
              <a:latin typeface="Trebuchet MS"/>
              <a:ea typeface="Trebuchet MS"/>
              <a:cs typeface="Trebuchet MS"/>
              <a:sym typeface="Trebuchet MS"/>
            </a:endParaRPr>
          </a:p>
          <a:p>
            <a:pPr indent="0" lvl="0" marL="0" rtl="0" algn="ctr">
              <a:spcBef>
                <a:spcPts val="0"/>
              </a:spcBef>
              <a:spcAft>
                <a:spcPts val="0"/>
              </a:spcAft>
              <a:buNone/>
            </a:pPr>
            <a:r>
              <a:rPr i="1" lang="en-US" sz="900">
                <a:solidFill>
                  <a:schemeClr val="dk1"/>
                </a:solidFill>
                <a:latin typeface="Trebuchet MS"/>
                <a:ea typeface="Trebuchet MS"/>
                <a:cs typeface="Trebuchet MS"/>
                <a:sym typeface="Trebuchet MS"/>
              </a:rPr>
              <a:t>Contains full review text data and other attributes such as user_id, business_id, and ratings in stars </a:t>
            </a:r>
            <a:endParaRPr>
              <a:latin typeface="Trebuchet MS"/>
              <a:ea typeface="Trebuchet MS"/>
              <a:cs typeface="Trebuchet MS"/>
              <a:sym typeface="Trebuchet MS"/>
            </a:endParaRPr>
          </a:p>
        </p:txBody>
      </p:sp>
      <p:sp>
        <p:nvSpPr>
          <p:cNvPr id="270" name="Google Shape;270;p4"/>
          <p:cNvSpPr/>
          <p:nvPr/>
        </p:nvSpPr>
        <p:spPr>
          <a:xfrm>
            <a:off x="2150950" y="4603150"/>
            <a:ext cx="1963200" cy="1755300"/>
          </a:xfrm>
          <a:prstGeom prst="ellipse">
            <a:avLst/>
          </a:prstGeom>
          <a:solidFill>
            <a:srgbClr val="DDE8C8">
              <a:alpha val="89800"/>
            </a:srgbClr>
          </a:solidFill>
          <a:ln>
            <a:noFill/>
          </a:ln>
          <a:effectLst>
            <a:outerShdw blurRad="57150" rotWithShape="0" algn="bl" dir="5400000" dist="19050">
              <a:srgbClr val="000000">
                <a:alpha val="6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Business.csv</a:t>
            </a:r>
            <a:endParaRPr>
              <a:latin typeface="Trebuchet MS"/>
              <a:ea typeface="Trebuchet MS"/>
              <a:cs typeface="Trebuchet MS"/>
              <a:sym typeface="Trebuchet MS"/>
            </a:endParaRPr>
          </a:p>
          <a:p>
            <a:pPr indent="0" lvl="0" marL="0" rtl="0" algn="ctr">
              <a:spcBef>
                <a:spcPts val="0"/>
              </a:spcBef>
              <a:spcAft>
                <a:spcPts val="0"/>
              </a:spcAft>
              <a:buNone/>
            </a:pPr>
            <a:r>
              <a:t/>
            </a:r>
            <a:endParaRPr>
              <a:latin typeface="Trebuchet MS"/>
              <a:ea typeface="Trebuchet MS"/>
              <a:cs typeface="Trebuchet MS"/>
              <a:sym typeface="Trebuchet MS"/>
            </a:endParaRPr>
          </a:p>
          <a:p>
            <a:pPr indent="0" lvl="0" marL="0" rtl="0" algn="ctr">
              <a:spcBef>
                <a:spcPts val="0"/>
              </a:spcBef>
              <a:spcAft>
                <a:spcPts val="0"/>
              </a:spcAft>
              <a:buNone/>
            </a:pPr>
            <a:r>
              <a:rPr i="1" lang="en-US" sz="900">
                <a:latin typeface="Trebuchet MS"/>
                <a:ea typeface="Trebuchet MS"/>
                <a:cs typeface="Trebuchet MS"/>
                <a:sym typeface="Trebuchet MS"/>
              </a:rPr>
              <a:t>Contains general business data including location, attributes, and categories</a:t>
            </a:r>
            <a:endParaRPr i="1" sz="900">
              <a:latin typeface="Trebuchet MS"/>
              <a:ea typeface="Trebuchet MS"/>
              <a:cs typeface="Trebuchet MS"/>
              <a:sym typeface="Trebuchet MS"/>
            </a:endParaRPr>
          </a:p>
        </p:txBody>
      </p:sp>
      <p:sp>
        <p:nvSpPr>
          <p:cNvPr id="271" name="Google Shape;271;p4"/>
          <p:cNvSpPr/>
          <p:nvPr/>
        </p:nvSpPr>
        <p:spPr>
          <a:xfrm>
            <a:off x="5643700" y="4638550"/>
            <a:ext cx="1963200" cy="1684500"/>
          </a:xfrm>
          <a:prstGeom prst="ellipse">
            <a:avLst/>
          </a:prstGeom>
          <a:solidFill>
            <a:srgbClr val="F1EBC8">
              <a:alpha val="89800"/>
            </a:srgbClr>
          </a:solidFill>
          <a:ln>
            <a:noFill/>
          </a:ln>
          <a:effectLst>
            <a:outerShdw blurRad="57150" rotWithShape="0" algn="bl" dir="5400000" dist="19050">
              <a:srgbClr val="000000">
                <a:alpha val="6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User.csv</a:t>
            </a:r>
            <a:endParaRPr>
              <a:latin typeface="Trebuchet MS"/>
              <a:ea typeface="Trebuchet MS"/>
              <a:cs typeface="Trebuchet MS"/>
              <a:sym typeface="Trebuchet MS"/>
            </a:endParaRPr>
          </a:p>
          <a:p>
            <a:pPr indent="0" lvl="0" marL="0" rtl="0" algn="ctr">
              <a:spcBef>
                <a:spcPts val="0"/>
              </a:spcBef>
              <a:spcAft>
                <a:spcPts val="0"/>
              </a:spcAft>
              <a:buNone/>
            </a:pPr>
            <a:r>
              <a:t/>
            </a:r>
            <a:endParaRPr>
              <a:latin typeface="Trebuchet MS"/>
              <a:ea typeface="Trebuchet MS"/>
              <a:cs typeface="Trebuchet MS"/>
              <a:sym typeface="Trebuchet MS"/>
            </a:endParaRPr>
          </a:p>
          <a:p>
            <a:pPr indent="0" lvl="0" marL="0" rtl="0" algn="ctr">
              <a:spcBef>
                <a:spcPts val="0"/>
              </a:spcBef>
              <a:spcAft>
                <a:spcPts val="0"/>
              </a:spcAft>
              <a:buNone/>
            </a:pPr>
            <a:r>
              <a:rPr i="1" lang="en-US" sz="900">
                <a:solidFill>
                  <a:schemeClr val="dk1"/>
                </a:solidFill>
                <a:latin typeface="Trebuchet MS"/>
                <a:ea typeface="Trebuchet MS"/>
                <a:cs typeface="Trebuchet MS"/>
                <a:sym typeface="Trebuchet MS"/>
              </a:rPr>
              <a:t>User data including the user’s friend mapping and all metadata associated such as </a:t>
            </a:r>
            <a:r>
              <a:rPr i="1" lang="en-US" sz="900">
                <a:solidFill>
                  <a:schemeClr val="dk1"/>
                </a:solidFill>
                <a:latin typeface="Trebuchet MS"/>
                <a:ea typeface="Trebuchet MS"/>
                <a:cs typeface="Trebuchet MS"/>
                <a:sym typeface="Trebuchet MS"/>
              </a:rPr>
              <a:t>review</a:t>
            </a:r>
            <a:r>
              <a:rPr i="1" lang="en-US" sz="900">
                <a:solidFill>
                  <a:schemeClr val="dk1"/>
                </a:solidFill>
                <a:latin typeface="Trebuchet MS"/>
                <a:ea typeface="Trebuchet MS"/>
                <a:cs typeface="Trebuchet MS"/>
                <a:sym typeface="Trebuchet MS"/>
              </a:rPr>
              <a:t> count</a:t>
            </a:r>
            <a:endParaRPr>
              <a:latin typeface="Trebuchet MS"/>
              <a:ea typeface="Trebuchet MS"/>
              <a:cs typeface="Trebuchet MS"/>
              <a:sym typeface="Trebuchet MS"/>
            </a:endParaRPr>
          </a:p>
        </p:txBody>
      </p:sp>
      <p:sp>
        <p:nvSpPr>
          <p:cNvPr id="272" name="Google Shape;272;p4"/>
          <p:cNvSpPr/>
          <p:nvPr/>
        </p:nvSpPr>
        <p:spPr>
          <a:xfrm rot="-2700000">
            <a:off x="3244730" y="3921492"/>
            <a:ext cx="1016112" cy="570211"/>
          </a:xfrm>
          <a:prstGeom prst="leftRightArrow">
            <a:avLst>
              <a:gd fmla="val 50000" name="adj1"/>
              <a:gd fmla="val 50000" name="adj2"/>
            </a:avLst>
          </a:prstGeom>
          <a:solidFill>
            <a:schemeClr val="lt2"/>
          </a:solidFill>
          <a:ln>
            <a:noFill/>
          </a:ln>
          <a:effectLst>
            <a:outerShdw blurRad="57150" rotWithShape="0" algn="bl" dir="119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700">
                <a:latin typeface="Trebuchet MS"/>
                <a:ea typeface="Trebuchet MS"/>
                <a:cs typeface="Trebuchet MS"/>
                <a:sym typeface="Trebuchet MS"/>
              </a:rPr>
              <a:t>Join on busienss_id</a:t>
            </a:r>
            <a:endParaRPr b="1" sz="700">
              <a:latin typeface="Trebuchet MS"/>
              <a:ea typeface="Trebuchet MS"/>
              <a:cs typeface="Trebuchet MS"/>
              <a:sym typeface="Trebuchet MS"/>
            </a:endParaRPr>
          </a:p>
        </p:txBody>
      </p:sp>
      <p:sp>
        <p:nvSpPr>
          <p:cNvPr id="273" name="Google Shape;273;p4"/>
          <p:cNvSpPr/>
          <p:nvPr/>
        </p:nvSpPr>
        <p:spPr>
          <a:xfrm rot="3008782">
            <a:off x="5476624" y="3921513"/>
            <a:ext cx="1007446" cy="570174"/>
          </a:xfrm>
          <a:prstGeom prst="leftRightArrow">
            <a:avLst>
              <a:gd fmla="val 50000" name="adj1"/>
              <a:gd fmla="val 50000" name="adj2"/>
            </a:avLst>
          </a:prstGeom>
          <a:solidFill>
            <a:schemeClr val="lt2"/>
          </a:solidFill>
          <a:ln>
            <a:noFill/>
          </a:ln>
          <a:effectLst>
            <a:outerShdw blurRad="57150" rotWithShape="0" algn="bl" dir="143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700">
                <a:latin typeface="Trebuchet MS"/>
                <a:ea typeface="Trebuchet MS"/>
                <a:cs typeface="Trebuchet MS"/>
                <a:sym typeface="Trebuchet MS"/>
              </a:rPr>
              <a:t>Join on user_id</a:t>
            </a:r>
            <a:endParaRPr b="1" sz="700">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09f7455e88_1_15"/>
          <p:cNvSpPr txBox="1"/>
          <p:nvPr>
            <p:ph type="title"/>
          </p:nvPr>
        </p:nvSpPr>
        <p:spPr>
          <a:xfrm>
            <a:off x="540684" y="5120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 Processing Steps</a:t>
            </a:r>
            <a:endParaRPr/>
          </a:p>
        </p:txBody>
      </p:sp>
      <p:sp>
        <p:nvSpPr>
          <p:cNvPr id="280" name="Google Shape;280;g309f7455e88_1_15"/>
          <p:cNvSpPr txBox="1"/>
          <p:nvPr/>
        </p:nvSpPr>
        <p:spPr>
          <a:xfrm>
            <a:off x="563888" y="1145500"/>
            <a:ext cx="8994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3F3F3F"/>
                </a:solidFill>
                <a:latin typeface="Trebuchet MS"/>
                <a:ea typeface="Trebuchet MS"/>
                <a:cs typeface="Trebuchet MS"/>
                <a:sym typeface="Trebuchet MS"/>
              </a:rPr>
              <a:t>To transform the raw data into a </a:t>
            </a:r>
            <a:r>
              <a:rPr b="1" lang="en-US" sz="1700">
                <a:solidFill>
                  <a:srgbClr val="3F3F3F"/>
                </a:solidFill>
                <a:latin typeface="Trebuchet MS"/>
                <a:ea typeface="Trebuchet MS"/>
                <a:cs typeface="Trebuchet MS"/>
                <a:sym typeface="Trebuchet MS"/>
              </a:rPr>
              <a:t>usable format for analysis and modeling</a:t>
            </a:r>
            <a:r>
              <a:rPr lang="en-US" sz="1700">
                <a:solidFill>
                  <a:srgbClr val="3F3F3F"/>
                </a:solidFill>
                <a:latin typeface="Trebuchet MS"/>
                <a:ea typeface="Trebuchet MS"/>
                <a:cs typeface="Trebuchet MS"/>
                <a:sym typeface="Trebuchet MS"/>
              </a:rPr>
              <a:t>, we cleaned the </a:t>
            </a:r>
            <a:r>
              <a:rPr lang="en-US" sz="1700">
                <a:solidFill>
                  <a:srgbClr val="3F3F3F"/>
                </a:solidFill>
                <a:latin typeface="Trebuchet MS"/>
                <a:ea typeface="Trebuchet MS"/>
                <a:cs typeface="Trebuchet MS"/>
                <a:sym typeface="Trebuchet MS"/>
              </a:rPr>
              <a:t>individual </a:t>
            </a:r>
            <a:r>
              <a:rPr lang="en-US" sz="1700">
                <a:solidFill>
                  <a:srgbClr val="3F3F3F"/>
                </a:solidFill>
                <a:latin typeface="Trebuchet MS"/>
                <a:ea typeface="Trebuchet MS"/>
                <a:cs typeface="Trebuchet MS"/>
                <a:sym typeface="Trebuchet MS"/>
              </a:rPr>
              <a:t>datasets using the process below.</a:t>
            </a:r>
            <a:r>
              <a:rPr lang="en-US" sz="1700">
                <a:solidFill>
                  <a:srgbClr val="3F3F3F"/>
                </a:solidFill>
                <a:latin typeface="Trebuchet MS"/>
                <a:ea typeface="Trebuchet MS"/>
                <a:cs typeface="Trebuchet MS"/>
                <a:sym typeface="Trebuchet MS"/>
              </a:rPr>
              <a:t> We then merged the three cleaned datasets into a </a:t>
            </a:r>
            <a:r>
              <a:rPr b="1" lang="en-US" sz="1700">
                <a:solidFill>
                  <a:srgbClr val="3F3F3F"/>
                </a:solidFill>
                <a:latin typeface="Trebuchet MS"/>
                <a:ea typeface="Trebuchet MS"/>
                <a:cs typeface="Trebuchet MS"/>
                <a:sym typeface="Trebuchet MS"/>
              </a:rPr>
              <a:t>combined dataframe</a:t>
            </a:r>
            <a:r>
              <a:rPr lang="en-US" sz="1700">
                <a:solidFill>
                  <a:srgbClr val="3F3F3F"/>
                </a:solidFill>
                <a:latin typeface="Trebuchet MS"/>
                <a:ea typeface="Trebuchet MS"/>
                <a:cs typeface="Trebuchet MS"/>
                <a:sym typeface="Trebuchet MS"/>
              </a:rPr>
              <a:t> mapping reviews, business, and user data.</a:t>
            </a:r>
            <a:endParaRPr sz="1700">
              <a:solidFill>
                <a:srgbClr val="3F3F3F"/>
              </a:solidFill>
              <a:latin typeface="Trebuchet MS"/>
              <a:ea typeface="Trebuchet MS"/>
              <a:cs typeface="Trebuchet MS"/>
              <a:sym typeface="Trebuchet MS"/>
            </a:endParaRPr>
          </a:p>
        </p:txBody>
      </p:sp>
      <p:sp>
        <p:nvSpPr>
          <p:cNvPr id="281" name="Google Shape;281;g309f7455e88_1_15"/>
          <p:cNvSpPr txBox="1"/>
          <p:nvPr/>
        </p:nvSpPr>
        <p:spPr>
          <a:xfrm>
            <a:off x="563900" y="4899475"/>
            <a:ext cx="859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3F3F3F"/>
                </a:solidFill>
                <a:latin typeface="Trebuchet MS"/>
                <a:ea typeface="Trebuchet MS"/>
                <a:cs typeface="Trebuchet MS"/>
                <a:sym typeface="Trebuchet MS"/>
              </a:rPr>
              <a:t>*An additional processing method we tried but </a:t>
            </a:r>
            <a:r>
              <a:rPr lang="en-US" sz="1000">
                <a:solidFill>
                  <a:srgbClr val="3F3F3F"/>
                </a:solidFill>
                <a:latin typeface="Trebuchet MS"/>
                <a:ea typeface="Trebuchet MS"/>
                <a:cs typeface="Trebuchet MS"/>
                <a:sym typeface="Trebuchet MS"/>
              </a:rPr>
              <a:t>ultimately</a:t>
            </a:r>
            <a:r>
              <a:rPr lang="en-US" sz="1000">
                <a:solidFill>
                  <a:srgbClr val="3F3F3F"/>
                </a:solidFill>
                <a:latin typeface="Trebuchet MS"/>
                <a:ea typeface="Trebuchet MS"/>
                <a:cs typeface="Trebuchet MS"/>
                <a:sym typeface="Trebuchet MS"/>
              </a:rPr>
              <a:t> did not make it in </a:t>
            </a:r>
            <a:r>
              <a:rPr lang="en-US" sz="1000">
                <a:solidFill>
                  <a:srgbClr val="3F3F3F"/>
                </a:solidFill>
                <a:latin typeface="Trebuchet MS"/>
                <a:ea typeface="Trebuchet MS"/>
                <a:cs typeface="Trebuchet MS"/>
                <a:sym typeface="Trebuchet MS"/>
              </a:rPr>
              <a:t>final</a:t>
            </a:r>
            <a:r>
              <a:rPr lang="en-US" sz="1000">
                <a:solidFill>
                  <a:srgbClr val="3F3F3F"/>
                </a:solidFill>
                <a:latin typeface="Trebuchet MS"/>
                <a:ea typeface="Trebuchet MS"/>
                <a:cs typeface="Trebuchet MS"/>
                <a:sym typeface="Trebuchet MS"/>
              </a:rPr>
              <a:t> cleaned dataset is </a:t>
            </a:r>
            <a:r>
              <a:rPr b="1" lang="en-US" sz="1000">
                <a:solidFill>
                  <a:srgbClr val="3F3F3F"/>
                </a:solidFill>
                <a:latin typeface="Trebuchet MS"/>
                <a:ea typeface="Trebuchet MS"/>
                <a:cs typeface="Trebuchet MS"/>
                <a:sym typeface="Trebuchet MS"/>
              </a:rPr>
              <a:t>imputation</a:t>
            </a:r>
            <a:r>
              <a:rPr lang="en-US" sz="1000">
                <a:solidFill>
                  <a:srgbClr val="3F3F3F"/>
                </a:solidFill>
                <a:latin typeface="Trebuchet MS"/>
                <a:ea typeface="Trebuchet MS"/>
                <a:cs typeface="Trebuchet MS"/>
                <a:sym typeface="Trebuchet MS"/>
              </a:rPr>
              <a:t>. We tried imputating on all categorical (using mode) and numerical columns (using mean) with at least 50% of non-null values</a:t>
            </a:r>
            <a:r>
              <a:rPr lang="en-US" sz="1000">
                <a:solidFill>
                  <a:srgbClr val="3F3F3F"/>
                </a:solidFill>
                <a:latin typeface="Trebuchet MS"/>
                <a:ea typeface="Trebuchet MS"/>
                <a:cs typeface="Trebuchet MS"/>
                <a:sym typeface="Trebuchet MS"/>
              </a:rPr>
              <a:t> and a version where we only performed imputation on the business hours columns. However, these all led to lower performance in all models. We hypothesize that imputation caused artificial clusters that didn’t exist or properly represent the data.</a:t>
            </a:r>
            <a:endParaRPr sz="1000">
              <a:solidFill>
                <a:srgbClr val="3F3F3F"/>
              </a:solidFill>
              <a:latin typeface="Trebuchet MS"/>
              <a:ea typeface="Trebuchet MS"/>
              <a:cs typeface="Trebuchet MS"/>
              <a:sym typeface="Trebuchet MS"/>
            </a:endParaRPr>
          </a:p>
        </p:txBody>
      </p:sp>
      <p:pic>
        <p:nvPicPr>
          <p:cNvPr id="282" name="Google Shape;282;g309f7455e88_1_15"/>
          <p:cNvPicPr preferRelativeResize="0"/>
          <p:nvPr/>
        </p:nvPicPr>
        <p:blipFill>
          <a:blip r:embed="rId3">
            <a:alphaModFix/>
          </a:blip>
          <a:stretch>
            <a:fillRect/>
          </a:stretch>
        </p:blipFill>
        <p:spPr>
          <a:xfrm>
            <a:off x="780450" y="1832900"/>
            <a:ext cx="7433850" cy="335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2024-10-08T22:20:10Z</dcterms:created>
  <dc:creator>Shariq Lalani</dc:creator>
</cp:coreProperties>
</file>